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4" r:id="rId19"/>
    <p:sldId id="275" r:id="rId20"/>
    <p:sldId id="272" r:id="rId21"/>
    <p:sldId id="273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5" autoAdjust="0"/>
  </p:normalViewPr>
  <p:slideViewPr>
    <p:cSldViewPr>
      <p:cViewPr varScale="1">
        <p:scale>
          <a:sx n="85" d="100"/>
          <a:sy n="85" d="100"/>
        </p:scale>
        <p:origin x="-19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3BE6E-CE00-41FD-929A-170FF6EF358D}" type="datetimeFigureOut">
              <a:rPr lang="en-US" smtClean="0"/>
              <a:t>10/18/15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6531E-F094-461E-B813-C848697BE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6531E-F094-461E-B813-C848697BE66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4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Обязанность защищать население от геноцида, военных преступлений,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этнических чисток и преступлений против человечности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138. Каждое государство обязано защищать свое население от геноцида,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военных преступлений, этнических чисток и преступлений против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человечности. Эта обязанность влечет за собой необходимость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предотвращения таких преступлений, в том числе подстрекательств к ним,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путем принятия соответствующих и необходимых мер. Мы признаем нашу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ответственность в этом отношении и будем действовать в соответствии с ней.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Международное сообщество должно принять соответствующие меры для того,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чтобы содействовать и помогать государствам в выполнении этой обязанности,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должно поддержать усилия Организации Объединенных Наций по созданию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возможностей раннего предупреждения.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139. Международное сообщество, действуя через Организацию Объединенных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Наций, обязано также использовать соответствующие дипломатические,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гуманитарные и другие мирные средства в соответствии с главами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VIII</a:t>
            </a:r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Устава для того, чтобы содействовать защите населения от геноцида, военных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преступлений, этнических чисток и преступлений против человечности. В этой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связи мы готовы предпринять коллективные действия, своевременным и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решительным образом, через Совет Безопасности, в соответствии с Уставом, в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том числе на основании главы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VII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 учетом конкретных обстоятельств и в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сотрудничестве с соответствующими региональными организациями, в случае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необходимости, если мирные средства окажутся недостаточными, а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национальные органы власти явно окажутся не в состоянии защитить свое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население от геноцида, военных преступлений, этнических чисток и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преступлений против человечности. Мы подчеркиваем, что Генеральная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Ассамблея должна продолжать рассматривать вопрос об обязанности защищать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население от геноцида, военных преступлений, этнических чисток и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преступлений против человечности и о последствиях этой обязанности,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учитывая принципы Устава и международного права. Мы намерены также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взять на себя обязательство — в случае необходимости и в соответствующих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обстоятельствах — оказывать помощь государствам в повышении их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возможностей защищать свое население от геноцида, военных преступлений,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этнических чисток и преступлений против человечности и помогать тем, кто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находится в стрессовой ситуации, до начала кризисов и конфликтов.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6531E-F094-461E-B813-C848697BE66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2219-FB88-471F-958C-8DCFB6E1195D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2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8C09-2774-4CD1-B84A-6C127EAF6399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5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9E05-0D26-4BAB-958A-3BF89FE0C144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6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6C4F-8943-4671-AEA9-5D2FF3A01324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4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5707-FB3C-4158-A7AE-6816F36E8F8F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5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55-0AF0-41F2-B967-198C77311DDD}" type="datetime1">
              <a:rPr lang="en-US" smtClean="0"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1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35BC-6B6B-4A4F-AB1A-2C4F5425A9BA}" type="datetime1">
              <a:rPr lang="en-US" smtClean="0"/>
              <a:t>10/18/15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2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F7069-38DE-4473-8FF4-61515284F36F}" type="datetime1">
              <a:rPr lang="en-US" smtClean="0"/>
              <a:t>10/18/15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1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308F-66DF-4CDE-9AED-EA44AC6DB537}" type="datetime1">
              <a:rPr lang="en-US" smtClean="0"/>
              <a:t>10/18/15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4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ECFB-AEEB-4AAF-9778-8D34BBE7189F}" type="datetime1">
              <a:rPr lang="en-US" smtClean="0"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2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DBDB-6BA9-4F48-A279-A7FB542E606B}" type="datetime1">
              <a:rPr lang="en-US" smtClean="0"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8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AAF30-ADD5-49E1-A79E-F33E52F43753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E09F8-DDC3-4040-A0B8-957F01C1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2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Запрет применения силы и угрозы силой в МП</a:t>
            </a:r>
            <a:r>
              <a:rPr lang="ru-RU" smtClean="0"/>
              <a:t>: актуальные аспекты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1752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Выступление в рамках </a:t>
            </a:r>
            <a:r>
              <a:rPr lang="de-DE" dirty="0" smtClean="0"/>
              <a:t>IX </a:t>
            </a:r>
            <a:r>
              <a:rPr lang="ru-RU" dirty="0" smtClean="0"/>
              <a:t>Конвента Российской ассоциации международных исследований </a:t>
            </a:r>
          </a:p>
          <a:p>
            <a:r>
              <a:rPr lang="ru-RU" dirty="0" smtClean="0"/>
              <a:t>27. – 28.10.201</a:t>
            </a:r>
            <a:r>
              <a:rPr lang="en-US" dirty="0" smtClean="0"/>
              <a:t>5</a:t>
            </a:r>
            <a:r>
              <a:rPr lang="ru-RU" dirty="0" smtClean="0"/>
              <a:t> г., г. Москва</a:t>
            </a:r>
          </a:p>
          <a:p>
            <a:endParaRPr lang="ru-RU" dirty="0" smtClean="0"/>
          </a:p>
          <a:p>
            <a:r>
              <a:rPr lang="en-US" dirty="0" smtClean="0"/>
              <a:t>©</a:t>
            </a:r>
            <a:r>
              <a:rPr lang="ru-RU" dirty="0" smtClean="0"/>
              <a:t> Рачков </a:t>
            </a:r>
            <a:r>
              <a:rPr lang="ru-RU" dirty="0" err="1" smtClean="0"/>
              <a:t>И.В</a:t>
            </a:r>
            <a:r>
              <a:rPr lang="ru-RU" dirty="0" smtClean="0"/>
              <a:t>., </a:t>
            </a:r>
            <a:r>
              <a:rPr lang="ru-RU" dirty="0" err="1" smtClean="0"/>
              <a:t>к.ю.н</a:t>
            </a:r>
            <a:r>
              <a:rPr lang="ru-RU" dirty="0" smtClean="0"/>
              <a:t>., магистр права (</a:t>
            </a:r>
            <a:r>
              <a:rPr lang="de-DE" dirty="0" err="1" smtClean="0"/>
              <a:t>LL.M</a:t>
            </a:r>
            <a:r>
              <a:rPr lang="de-DE" dirty="0" smtClean="0"/>
              <a:t>.</a:t>
            </a:r>
            <a:r>
              <a:rPr lang="ru-RU" dirty="0" smtClean="0"/>
              <a:t>), доцент кафедры международного права МГИМО(У) МИД России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65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Несостоятельные государства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Государственная территория находится под защитой запрета применения силы даже в том случае, если в государстве отсутствует действенное правительство. </a:t>
            </a:r>
            <a:endParaRPr lang="ru-RU" dirty="0" smtClean="0"/>
          </a:p>
          <a:p>
            <a:r>
              <a:rPr lang="ru-RU" dirty="0" smtClean="0"/>
              <a:t>"</a:t>
            </a:r>
            <a:r>
              <a:rPr lang="ru-RU" dirty="0"/>
              <a:t>Телеологическое ограничение" </a:t>
            </a:r>
            <a:r>
              <a:rPr lang="ru-RU" dirty="0" smtClean="0"/>
              <a:t>запрета </a:t>
            </a:r>
            <a:r>
              <a:rPr lang="ru-RU" dirty="0"/>
              <a:t>применения </a:t>
            </a:r>
            <a:r>
              <a:rPr lang="ru-RU" dirty="0" smtClean="0"/>
              <a:t>силы (запрет </a:t>
            </a:r>
            <a:r>
              <a:rPr lang="ru-RU" dirty="0"/>
              <a:t>не действует в отношении </a:t>
            </a:r>
            <a:r>
              <a:rPr lang="ru-RU" dirty="0" smtClean="0"/>
              <a:t>т.н. несостоятельного государства, англ.: </a:t>
            </a:r>
            <a:r>
              <a:rPr lang="en-US" i="1" dirty="0" smtClean="0"/>
              <a:t>failed </a:t>
            </a:r>
            <a:r>
              <a:rPr lang="en-US" i="1" dirty="0"/>
              <a:t>state</a:t>
            </a:r>
            <a:r>
              <a:rPr lang="ru-RU" dirty="0" smtClean="0"/>
              <a:t>) является спорным: такая </a:t>
            </a:r>
            <a:r>
              <a:rPr lang="ru-RU" dirty="0"/>
              <a:t>аргументация может привести к </a:t>
            </a:r>
            <a:r>
              <a:rPr lang="ru-RU" dirty="0" smtClean="0"/>
              <a:t>злоупотреблениям.</a:t>
            </a:r>
          </a:p>
          <a:p>
            <a:r>
              <a:rPr lang="ru-RU" dirty="0" smtClean="0"/>
              <a:t>Если </a:t>
            </a:r>
            <a:r>
              <a:rPr lang="ru-RU" dirty="0"/>
              <a:t>государство становится жертвой вооруженного насилия, исходящего от </a:t>
            </a:r>
            <a:r>
              <a:rPr lang="ru-RU" b="1" dirty="0"/>
              <a:t>несостоятельного </a:t>
            </a:r>
            <a:r>
              <a:rPr lang="ru-RU" b="1" dirty="0" smtClean="0"/>
              <a:t>государства</a:t>
            </a:r>
            <a:r>
              <a:rPr lang="ru-RU" dirty="0" smtClean="0"/>
              <a:t>: может </a:t>
            </a:r>
            <a:r>
              <a:rPr lang="ru-RU" dirty="0"/>
              <a:t>ли </a:t>
            </a:r>
            <a:r>
              <a:rPr lang="ru-RU" dirty="0" smtClean="0"/>
              <a:t>последнее ссылаться </a:t>
            </a:r>
            <a:r>
              <a:rPr lang="ru-RU" dirty="0"/>
              <a:t>на запрет применения </a:t>
            </a:r>
            <a:r>
              <a:rPr lang="ru-RU" dirty="0" smtClean="0"/>
              <a:t>силы (ведь такое государство, </a:t>
            </a:r>
            <a:r>
              <a:rPr lang="ru-RU" dirty="0"/>
              <a:t>в свою очередь, грубо нарушает свои обязательства по защите соседних </a:t>
            </a:r>
            <a:r>
              <a:rPr lang="ru-RU" dirty="0" smtClean="0"/>
              <a:t>государств)?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4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ru-RU" dirty="0" smtClean="0"/>
              <a:t>Спорные территории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562600"/>
          </a:xfrm>
        </p:spPr>
        <p:txBody>
          <a:bodyPr>
            <a:noAutofit/>
          </a:bodyPr>
          <a:lstStyle/>
          <a:p>
            <a:r>
              <a:rPr lang="ru-RU" sz="1500" dirty="0" smtClean="0"/>
              <a:t>Можно </a:t>
            </a:r>
            <a:r>
              <a:rPr lang="ru-RU" sz="1500" dirty="0"/>
              <a:t>ли </a:t>
            </a:r>
            <a:r>
              <a:rPr lang="ru-RU" sz="1500" dirty="0" smtClean="0"/>
              <a:t>(и в каких случаях) говорить </a:t>
            </a:r>
            <a:r>
              <a:rPr lang="ru-RU" sz="1500" dirty="0"/>
              <a:t>о нарушении неприкосновенности государственной территории иностранного государства, если </a:t>
            </a:r>
            <a:r>
              <a:rPr lang="ru-RU" sz="1500" dirty="0" smtClean="0"/>
              <a:t>границы спорны? </a:t>
            </a:r>
          </a:p>
          <a:p>
            <a:r>
              <a:rPr lang="ru-RU" sz="1500" dirty="0" smtClean="0"/>
              <a:t>Запрет </a:t>
            </a:r>
            <a:r>
              <a:rPr lang="ru-RU" sz="1500" dirty="0"/>
              <a:t>применения силы выполняет </a:t>
            </a:r>
            <a:r>
              <a:rPr lang="ru-RU" sz="1500" dirty="0" smtClean="0"/>
              <a:t>нейтрализующую функцию. =</a:t>
            </a:r>
            <a:r>
              <a:rPr lang="en-US" sz="1500" dirty="0" smtClean="0"/>
              <a:t>&gt; </a:t>
            </a:r>
            <a:r>
              <a:rPr lang="ru-RU" sz="1500" dirty="0" smtClean="0"/>
              <a:t>его </a:t>
            </a:r>
            <a:r>
              <a:rPr lang="ru-RU" sz="1500" dirty="0"/>
              <a:t>нельзя подвергать сомнению на основании </a:t>
            </a:r>
            <a:r>
              <a:rPr lang="ru-RU" sz="1500" b="1" dirty="0"/>
              <a:t>спора о прохождении границы.</a:t>
            </a:r>
            <a:r>
              <a:rPr lang="ru-RU" sz="1500" dirty="0"/>
              <a:t> Если на границе складывается мирная ситуация, на эту границу распространяется действие запрета применения </a:t>
            </a:r>
            <a:r>
              <a:rPr lang="ru-RU" sz="1500" dirty="0" smtClean="0"/>
              <a:t>силы. </a:t>
            </a:r>
            <a:r>
              <a:rPr lang="ru-RU" sz="1500" dirty="0"/>
              <a:t>Поэтому Аргентина в споре с Великобританией по поводу Фолклендских (</a:t>
            </a:r>
            <a:r>
              <a:rPr lang="ru-RU" sz="1500" dirty="0" err="1"/>
              <a:t>Мальвинских</a:t>
            </a:r>
            <a:r>
              <a:rPr lang="ru-RU" sz="1500" dirty="0"/>
              <a:t>) островов не могла ссылаться на то, что Великобритания в свое время (по утверждению Аргентины) противоправно заняла эти </a:t>
            </a:r>
            <a:r>
              <a:rPr lang="ru-RU" sz="1500" dirty="0" smtClean="0"/>
              <a:t>острова. </a:t>
            </a:r>
          </a:p>
          <a:p>
            <a:r>
              <a:rPr lang="ru-RU" sz="1500" dirty="0" smtClean="0"/>
              <a:t>Подобные аргументы играют роль, если </a:t>
            </a:r>
            <a:r>
              <a:rPr lang="ru-RU" sz="1500" dirty="0"/>
              <a:t>речь идет о юридической оценке процесса отделения в пределах государства. </a:t>
            </a:r>
            <a:r>
              <a:rPr lang="ru-RU" sz="1500" dirty="0" smtClean="0"/>
              <a:t>Если </a:t>
            </a:r>
            <a:r>
              <a:rPr lang="ru-RU" sz="1500" dirty="0"/>
              <a:t>процесс отделения зашел так далеко, что правительство уже не осуществляет эффективного контроля над частью государственной территории </a:t>
            </a:r>
            <a:r>
              <a:rPr lang="ru-RU" sz="1500" dirty="0" smtClean="0"/>
              <a:t>(Грузия – над Абхазией и Южной Осетией, Молдова – над Приднестровьем, Украина – над Крымом) и </a:t>
            </a:r>
            <a:r>
              <a:rPr lang="ru-RU" sz="1500" dirty="0"/>
              <a:t>достигнуто определенное удовлетворительное состояние, то устанавливается так называемый </a:t>
            </a:r>
            <a:r>
              <a:rPr lang="ru-RU" sz="1500" b="1" dirty="0"/>
              <a:t>мирный режим </a:t>
            </a:r>
            <a:r>
              <a:rPr lang="ru-RU" sz="1500" b="1" dirty="0" smtClean="0"/>
              <a:t>де-факто</a:t>
            </a:r>
            <a:r>
              <a:rPr lang="ru-RU" sz="1500" dirty="0" smtClean="0"/>
              <a:t>: он подпадает </a:t>
            </a:r>
            <a:r>
              <a:rPr lang="ru-RU" sz="1500" dirty="0"/>
              <a:t>под защиту </a:t>
            </a:r>
            <a:r>
              <a:rPr lang="ru-RU" sz="1500" dirty="0" smtClean="0"/>
              <a:t>МП запрета </a:t>
            </a:r>
            <a:r>
              <a:rPr lang="ru-RU" sz="1500" dirty="0"/>
              <a:t>применения силы. </a:t>
            </a:r>
            <a:endParaRPr lang="ru-RU" sz="1500" dirty="0" smtClean="0"/>
          </a:p>
          <a:p>
            <a:r>
              <a:rPr lang="ru-RU" sz="1500" dirty="0" smtClean="0"/>
              <a:t>Этот </a:t>
            </a:r>
            <a:r>
              <a:rPr lang="ru-RU" sz="1500" dirty="0"/>
              <a:t>аргумент обосновывает, например, действие запрета применения силы в отношениях между Китайской Народной Республикой и </a:t>
            </a:r>
            <a:r>
              <a:rPr lang="ru-RU" sz="1500" dirty="0" smtClean="0"/>
              <a:t>Тайванем.</a:t>
            </a:r>
          </a:p>
          <a:p>
            <a:r>
              <a:rPr lang="ru-RU" sz="1500" dirty="0" smtClean="0"/>
              <a:t>Несколько </a:t>
            </a:r>
            <a:r>
              <a:rPr lang="ru-RU" sz="1500" dirty="0"/>
              <a:t>иначе следует оценивать действие запрета применения силы в отношении зависимых колониальных территорий. Здесь речь идет о борьбе за </a:t>
            </a:r>
            <a:r>
              <a:rPr lang="ru-RU" sz="1500" b="1" dirty="0"/>
              <a:t>право на </a:t>
            </a:r>
            <a:r>
              <a:rPr lang="ru-RU" sz="1500" b="1" dirty="0" smtClean="0"/>
              <a:t>самоопределение</a:t>
            </a:r>
            <a:r>
              <a:rPr lang="ru-RU" sz="1500" dirty="0" smtClean="0"/>
              <a:t>: она, </a:t>
            </a:r>
            <a:r>
              <a:rPr lang="ru-RU" sz="1500" dirty="0"/>
              <a:t>по распространенному мнению, предоставляет народу зависимой территории правовую позицию, защищенную запретом применения </a:t>
            </a:r>
            <a:r>
              <a:rPr lang="ru-RU" sz="1500" dirty="0" smtClean="0"/>
              <a:t>силы. Декларация ООН </a:t>
            </a:r>
            <a:r>
              <a:rPr lang="ru-RU" sz="1500" dirty="0"/>
              <a:t>1970 года о принципах международного права, касающихся дружественных </a:t>
            </a:r>
            <a:r>
              <a:rPr lang="ru-RU" sz="1500" dirty="0" smtClean="0"/>
              <a:t>отношений: насильственные </a:t>
            </a:r>
            <a:r>
              <a:rPr lang="ru-RU" sz="1500" dirty="0"/>
              <a:t>действия, лишающие народы колоний их права на самоопределение, </a:t>
            </a:r>
            <a:r>
              <a:rPr lang="ru-RU" sz="1500" dirty="0" smtClean="0"/>
              <a:t>– нарушение </a:t>
            </a:r>
            <a:r>
              <a:rPr lang="ru-RU" sz="1500" dirty="0"/>
              <a:t>запрета на применение </a:t>
            </a:r>
            <a:r>
              <a:rPr lang="ru-RU" sz="1500" dirty="0" smtClean="0"/>
              <a:t>силы.</a:t>
            </a: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4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Угроза применения силы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r>
              <a:rPr lang="ru-RU" sz="1600" b="1" dirty="0"/>
              <a:t>У</a:t>
            </a:r>
            <a:r>
              <a:rPr lang="ru-RU" sz="1600" b="1" dirty="0" smtClean="0"/>
              <a:t>гроза </a:t>
            </a:r>
            <a:r>
              <a:rPr lang="ru-RU" sz="1600" b="1" dirty="0"/>
              <a:t>военного нападения считается противоправной.</a:t>
            </a:r>
            <a:r>
              <a:rPr lang="ru-RU" sz="1600" dirty="0"/>
              <a:t> </a:t>
            </a:r>
            <a:endParaRPr lang="ru-RU" sz="1600" dirty="0" smtClean="0"/>
          </a:p>
          <a:p>
            <a:r>
              <a:rPr lang="ru-RU" sz="1600" dirty="0" smtClean="0"/>
              <a:t>Меры </a:t>
            </a:r>
            <a:r>
              <a:rPr lang="ru-RU" sz="1600" dirty="0"/>
              <a:t>по вооружению как угрозы применения </a:t>
            </a:r>
            <a:r>
              <a:rPr lang="ru-RU" sz="1600" dirty="0" smtClean="0"/>
              <a:t>силы: необходимо </a:t>
            </a:r>
            <a:r>
              <a:rPr lang="ru-RU" sz="1600" dirty="0"/>
              <a:t>учитывать </a:t>
            </a:r>
            <a:r>
              <a:rPr lang="ru-RU" sz="1600" dirty="0" smtClean="0"/>
              <a:t>контекст. Разработка </a:t>
            </a:r>
            <a:r>
              <a:rPr lang="ru-RU" sz="1600" dirty="0"/>
              <a:t>и приобретение оружия массового поражения в нарушение договоров по контролю над вооружениями </a:t>
            </a:r>
            <a:r>
              <a:rPr lang="ru-RU" sz="1600" dirty="0" smtClean="0"/>
              <a:t>могут </a:t>
            </a:r>
            <a:r>
              <a:rPr lang="ru-RU" sz="1600" dirty="0"/>
              <a:t>рассматриваться в определенных обстоятельствах как противоправная угроза применения силы. </a:t>
            </a:r>
            <a:endParaRPr lang="ru-RU" sz="1600" dirty="0" smtClean="0"/>
          </a:p>
          <a:p>
            <a:r>
              <a:rPr lang="ru-RU" sz="1600" dirty="0" smtClean="0"/>
              <a:t>Меры </a:t>
            </a:r>
            <a:r>
              <a:rPr lang="ru-RU" sz="1600" dirty="0"/>
              <a:t>по вооружению могут, однако, в зависимости от обстоятельств выступать угрозой применения мер самообороны и в качестве таковой оставаться допустимыми. </a:t>
            </a:r>
            <a:r>
              <a:rPr lang="ru-RU" sz="1600" dirty="0" smtClean="0"/>
              <a:t>Разграничить </a:t>
            </a:r>
            <a:r>
              <a:rPr lang="ru-RU" sz="1600" dirty="0"/>
              <a:t>вооружения в целях обороны и в целях нападения почти невозможно. </a:t>
            </a:r>
            <a:endParaRPr lang="ru-RU" sz="1600" dirty="0" smtClean="0"/>
          </a:p>
          <a:p>
            <a:r>
              <a:rPr lang="ru-RU" sz="1600" dirty="0" smtClean="0"/>
              <a:t>Демонстрации </a:t>
            </a:r>
            <a:r>
              <a:rPr lang="ru-RU" sz="1600" dirty="0"/>
              <a:t>военной силы, которая </a:t>
            </a:r>
            <a:r>
              <a:rPr lang="ru-RU" sz="1600" dirty="0" smtClean="0"/>
              <a:t>принимает </a:t>
            </a:r>
            <a:r>
              <a:rPr lang="ru-RU" sz="1600" dirty="0"/>
              <a:t>характер </a:t>
            </a:r>
            <a:r>
              <a:rPr lang="ru-RU" sz="1600" dirty="0" smtClean="0"/>
              <a:t>угрозы?</a:t>
            </a:r>
          </a:p>
          <a:p>
            <a:r>
              <a:rPr lang="ru-RU" sz="1600" dirty="0" smtClean="0"/>
              <a:t>Дискуссии </a:t>
            </a:r>
            <a:r>
              <a:rPr lang="ru-RU" sz="1600" dirty="0"/>
              <a:t>ведутся по вопросу о правомерной угрозе в случае, когда положение приближено к ситуации самообороны, но угроза применения отдельных военных мер явилась бы нарушением действующего права войны. Это касается правовой дилеммы ядерного </a:t>
            </a:r>
            <a:r>
              <a:rPr lang="ru-RU" sz="1600" dirty="0" smtClean="0"/>
              <a:t>устрашения. </a:t>
            </a:r>
          </a:p>
          <a:p>
            <a:r>
              <a:rPr lang="ru-RU" sz="1600" dirty="0" smtClean="0"/>
              <a:t>Угроза </a:t>
            </a:r>
            <a:r>
              <a:rPr lang="ru-RU" sz="1600" dirty="0"/>
              <a:t>причинения вреда другими ощутимыми способами, помимо военных мер, иными словами, </a:t>
            </a:r>
            <a:r>
              <a:rPr lang="ru-RU" sz="1600" b="1" dirty="0"/>
              <a:t>экономическое</a:t>
            </a:r>
            <a:r>
              <a:rPr lang="ru-RU" sz="1600" dirty="0"/>
              <a:t> или иное </a:t>
            </a:r>
            <a:r>
              <a:rPr lang="ru-RU" sz="1600" b="1" dirty="0"/>
              <a:t>политическое давление, не считается угрозой силой.</a:t>
            </a:r>
            <a:r>
              <a:rPr lang="ru-RU" sz="1600" dirty="0"/>
              <a:t> Запрет применения силы утратит свои границы, если распространить его применение на осуществление давления различными </a:t>
            </a:r>
            <a:r>
              <a:rPr lang="ru-RU" sz="1600" dirty="0" smtClean="0"/>
              <a:t>способами. </a:t>
            </a:r>
            <a:r>
              <a:rPr lang="ru-RU" sz="1600" dirty="0"/>
              <a:t>Это не означает, что допускается любой вид давления. Но при этом затрагивается не запрет на применение силы, а международно-правовой </a:t>
            </a:r>
            <a:r>
              <a:rPr lang="ru-RU" sz="1600" dirty="0" smtClean="0"/>
              <a:t>запрет вмешательства, </a:t>
            </a:r>
            <a:r>
              <a:rPr lang="ru-RU" sz="1600" dirty="0"/>
              <a:t>который следует отличать от запрета применения силы.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73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Самооборона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Ст. 15 Устава ООН: «естественное </a:t>
            </a:r>
            <a:r>
              <a:rPr lang="ru-RU" dirty="0"/>
              <a:t>право на </a:t>
            </a:r>
            <a:r>
              <a:rPr lang="ru-RU" dirty="0" smtClean="0"/>
              <a:t>самооборону». </a:t>
            </a:r>
          </a:p>
          <a:p>
            <a:r>
              <a:rPr lang="ru-RU" dirty="0" smtClean="0"/>
              <a:t>Самооборона: индивидуальная и коллективная.</a:t>
            </a:r>
          </a:p>
          <a:p>
            <a:r>
              <a:rPr lang="ru-RU" dirty="0" smtClean="0"/>
              <a:t>Определенная интенсивность нападения (</a:t>
            </a:r>
            <a:r>
              <a:rPr lang="ru-RU" dirty="0" err="1" smtClean="0"/>
              <a:t>МС</a:t>
            </a:r>
            <a:r>
              <a:rPr lang="ru-RU" dirty="0" smtClean="0"/>
              <a:t> ООН, Никарагуа / США, 1986 г.)</a:t>
            </a:r>
          </a:p>
          <a:p>
            <a:r>
              <a:rPr lang="ru-RU" dirty="0" smtClean="0"/>
              <a:t>Сначала нападение, потом самооборона.</a:t>
            </a:r>
          </a:p>
          <a:p>
            <a:r>
              <a:rPr lang="ru-RU" dirty="0" smtClean="0"/>
              <a:t>Ответ должен быть своевременным и соразмерным.</a:t>
            </a:r>
          </a:p>
          <a:p>
            <a:r>
              <a:rPr lang="ru-RU" dirty="0" smtClean="0"/>
              <a:t>Однако допустима самооборона </a:t>
            </a:r>
            <a:r>
              <a:rPr lang="ru-RU" dirty="0"/>
              <a:t>в случае прямой угрозы </a:t>
            </a:r>
            <a:r>
              <a:rPr lang="ru-RU" dirty="0" smtClean="0"/>
              <a:t>нападения.</a:t>
            </a:r>
          </a:p>
          <a:p>
            <a:r>
              <a:rPr lang="ru-RU" dirty="0" smtClean="0"/>
              <a:t>Т.н. новые вызовы ("страны-изгои", </a:t>
            </a:r>
            <a:r>
              <a:rPr lang="ru-RU" dirty="0"/>
              <a:t>распространение оружия массового поражения, терроризм и т.д</a:t>
            </a:r>
            <a:r>
              <a:rPr lang="ru-RU" dirty="0" smtClean="0"/>
              <a:t>.): допустимы ли упреждающие удары (англ.: </a:t>
            </a:r>
            <a:r>
              <a:rPr lang="en-US" dirty="0" smtClean="0"/>
              <a:t>pre</a:t>
            </a:r>
            <a:r>
              <a:rPr lang="ru-RU" dirty="0"/>
              <a:t>-</a:t>
            </a:r>
            <a:r>
              <a:rPr lang="en-US" dirty="0" err="1"/>
              <a:t>emptive</a:t>
            </a:r>
            <a:r>
              <a:rPr lang="en-US" dirty="0"/>
              <a:t> strikes</a:t>
            </a:r>
            <a:r>
              <a:rPr lang="ru-RU" dirty="0" smtClean="0"/>
              <a:t>)?</a:t>
            </a:r>
          </a:p>
          <a:p>
            <a:r>
              <a:rPr lang="ru-RU" dirty="0"/>
              <a:t>Осуществление права на самооборону </a:t>
            </a:r>
            <a:r>
              <a:rPr lang="ru-RU" dirty="0" smtClean="0"/>
              <a:t>прекращается, </a:t>
            </a:r>
            <a:r>
              <a:rPr lang="ru-RU" dirty="0"/>
              <a:t>когда </a:t>
            </a:r>
            <a:r>
              <a:rPr lang="ru-RU" dirty="0" err="1" smtClean="0"/>
              <a:t>СБ</a:t>
            </a:r>
            <a:r>
              <a:rPr lang="ru-RU" dirty="0" smtClean="0"/>
              <a:t> </a:t>
            </a:r>
            <a:r>
              <a:rPr lang="ru-RU" dirty="0"/>
              <a:t>О</a:t>
            </a:r>
            <a:r>
              <a:rPr lang="ru-RU" dirty="0" smtClean="0"/>
              <a:t>ОН принимает </a:t>
            </a:r>
            <a:r>
              <a:rPr lang="ru-RU" dirty="0"/>
              <a:t>меры, необходимые для поддержания международного </a:t>
            </a:r>
            <a:r>
              <a:rPr lang="ru-RU" dirty="0" smtClean="0"/>
              <a:t>мира. Однако </a:t>
            </a:r>
            <a:r>
              <a:rPr lang="ru-RU" dirty="0"/>
              <a:t>на практике </a:t>
            </a:r>
            <a:r>
              <a:rPr lang="ru-RU" dirty="0" err="1" smtClean="0"/>
              <a:t>СБ</a:t>
            </a:r>
            <a:r>
              <a:rPr lang="ru-RU" dirty="0" smtClean="0"/>
              <a:t> ООН освободил </a:t>
            </a:r>
            <a:r>
              <a:rPr lang="ru-RU" dirty="0"/>
              <a:t>государства от вытекающего из </a:t>
            </a:r>
            <a:r>
              <a:rPr lang="ru-RU" dirty="0" smtClean="0"/>
              <a:t>Устава ООН </a:t>
            </a:r>
            <a:r>
              <a:rPr lang="ru-RU" dirty="0"/>
              <a:t>ограничения права на </a:t>
            </a:r>
            <a:r>
              <a:rPr lang="ru-RU" dirty="0" smtClean="0"/>
              <a:t>самооборону (Кувейт / Ирак, 1990 г.).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9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Право на самоопределение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ru-RU" sz="1600" dirty="0"/>
              <a:t>нарушение права на самоопределение </a:t>
            </a:r>
            <a:r>
              <a:rPr lang="ru-RU" sz="1600" dirty="0" smtClean="0"/>
              <a:t>= запрещенное применение силы (ГА ООН).</a:t>
            </a:r>
          </a:p>
          <a:p>
            <a:pPr lvl="1">
              <a:buFont typeface="Symbol"/>
              <a:buChar char="Þ"/>
            </a:pPr>
            <a:r>
              <a:rPr lang="ru-RU" sz="1600" dirty="0" smtClean="0"/>
              <a:t>реализация </a:t>
            </a:r>
            <a:r>
              <a:rPr lang="ru-RU" sz="1600" dirty="0"/>
              <a:t>народом права на самоопределение с применением силы </a:t>
            </a:r>
            <a:r>
              <a:rPr lang="en-US" sz="1600" dirty="0" smtClean="0"/>
              <a:t>= </a:t>
            </a:r>
            <a:r>
              <a:rPr lang="ru-RU" sz="1600" dirty="0" smtClean="0"/>
              <a:t>вид самообороны. </a:t>
            </a:r>
            <a:r>
              <a:rPr lang="ru-RU" sz="1600" dirty="0"/>
              <a:t>В 1970-х </a:t>
            </a:r>
            <a:r>
              <a:rPr lang="ru-RU" sz="1600" dirty="0" smtClean="0"/>
              <a:t>гг. эта </a:t>
            </a:r>
            <a:r>
              <a:rPr lang="ru-RU" sz="1600" dirty="0"/>
              <a:t>формулировка все больше утверждалась в </a:t>
            </a:r>
            <a:r>
              <a:rPr lang="ru-RU" sz="1600" dirty="0" smtClean="0"/>
              <a:t>ООН.</a:t>
            </a:r>
          </a:p>
          <a:p>
            <a:r>
              <a:rPr lang="ru-RU" sz="1600" dirty="0" smtClean="0"/>
              <a:t>Однако принятые консенсусом декларации ГА ООН прямо не признали правомерной вооруженную борьбу </a:t>
            </a:r>
            <a:r>
              <a:rPr lang="ru-RU" sz="1600" dirty="0"/>
              <a:t>как </a:t>
            </a:r>
            <a:r>
              <a:rPr lang="ru-RU" sz="1600" dirty="0" smtClean="0"/>
              <a:t>средство </a:t>
            </a:r>
            <a:r>
              <a:rPr lang="ru-RU" sz="1600" dirty="0"/>
              <a:t>реализации права на </a:t>
            </a:r>
            <a:r>
              <a:rPr lang="ru-RU" sz="1600" dirty="0" smtClean="0"/>
              <a:t>самоопределение.</a:t>
            </a:r>
          </a:p>
          <a:p>
            <a:r>
              <a:rPr lang="ru-RU" sz="1600" dirty="0"/>
              <a:t>Это положение </a:t>
            </a:r>
            <a:r>
              <a:rPr lang="ru-RU" sz="1600" dirty="0" smtClean="0"/>
              <a:t>предусмотрено </a:t>
            </a:r>
            <a:r>
              <a:rPr lang="ru-RU" sz="1600" dirty="0"/>
              <a:t>лишь в Резолюциях, принятых большинством </a:t>
            </a:r>
            <a:r>
              <a:rPr lang="ru-RU" sz="1600" dirty="0" smtClean="0"/>
              <a:t>голосов (западные страны воздержались).</a:t>
            </a:r>
          </a:p>
          <a:p>
            <a:r>
              <a:rPr lang="ru-RU" sz="1600" dirty="0" smtClean="0"/>
              <a:t>Военную помощь впервые </a:t>
            </a:r>
            <a:r>
              <a:rPr lang="ru-RU" sz="1600" dirty="0"/>
              <a:t>использовала Индия для оправдания ввода своих войск в 1962 </a:t>
            </a:r>
            <a:r>
              <a:rPr lang="ru-RU" sz="1600" dirty="0" smtClean="0"/>
              <a:t>г. в Гоа (в </a:t>
            </a:r>
            <a:r>
              <a:rPr lang="ru-RU" sz="1600" dirty="0"/>
              <a:t>то время </a:t>
            </a:r>
            <a:r>
              <a:rPr lang="ru-RU" sz="1600" dirty="0" smtClean="0"/>
              <a:t>– колония Португалии), затем СССР и </a:t>
            </a:r>
            <a:r>
              <a:rPr lang="ru-RU" sz="1600" dirty="0"/>
              <a:t>его </a:t>
            </a:r>
            <a:r>
              <a:rPr lang="ru-RU" sz="1600" dirty="0" smtClean="0"/>
              <a:t>союзники (подчеркивая </a:t>
            </a:r>
            <a:r>
              <a:rPr lang="ru-RU" sz="1600" dirty="0"/>
              <a:t>при этом антиколониальный </a:t>
            </a:r>
            <a:r>
              <a:rPr lang="ru-RU" sz="1600" dirty="0" smtClean="0"/>
              <a:t>контекст).  1971 г.: Индия </a:t>
            </a:r>
            <a:r>
              <a:rPr lang="ru-RU" sz="1600" dirty="0"/>
              <a:t>ввела </a:t>
            </a:r>
            <a:r>
              <a:rPr lang="ru-RU" sz="1600" dirty="0" smtClean="0"/>
              <a:t>войска </a:t>
            </a:r>
            <a:r>
              <a:rPr lang="ru-RU" sz="1600" dirty="0"/>
              <a:t>в Восточный </a:t>
            </a:r>
            <a:r>
              <a:rPr lang="ru-RU" sz="1600" dirty="0" smtClean="0"/>
              <a:t>Пакистан. Это привело </a:t>
            </a:r>
            <a:r>
              <a:rPr lang="ru-RU" sz="1600" dirty="0"/>
              <a:t>к созданию </a:t>
            </a:r>
            <a:r>
              <a:rPr lang="ru-RU" sz="1600" dirty="0" smtClean="0"/>
              <a:t>Бангладеш. </a:t>
            </a:r>
          </a:p>
          <a:p>
            <a:r>
              <a:rPr lang="ru-RU" sz="1600" dirty="0" smtClean="0"/>
              <a:t>Западные </a:t>
            </a:r>
            <a:r>
              <a:rPr lang="ru-RU" sz="1600" dirty="0"/>
              <a:t>страны никогда не признавали такую правовую конструкцию. В принятых </a:t>
            </a:r>
            <a:r>
              <a:rPr lang="ru-RU" sz="1600" dirty="0" smtClean="0"/>
              <a:t>ГА ООН путем консенсуса декларациях </a:t>
            </a:r>
            <a:r>
              <a:rPr lang="ru-RU" sz="1600" dirty="0"/>
              <a:t>названная проблема скрывается за формальным компромиссом. </a:t>
            </a:r>
            <a:endParaRPr lang="ru-RU" sz="1600" dirty="0" smtClean="0"/>
          </a:p>
          <a:p>
            <a:r>
              <a:rPr lang="ru-RU" sz="1600" dirty="0" smtClean="0"/>
              <a:t>После </a:t>
            </a:r>
            <a:r>
              <a:rPr lang="ru-RU" sz="1600" dirty="0"/>
              <a:t>окончания периода деколонизации и распада социалистического блока такая аргументация утратила политическое значение. Сегодня нельзя исходить из представления, что помощь в вооруженной борьбе при реализации права на самоопределение означает конкретизацию принципа коллективной самообороны по обычному праву. Здесь отсутствует соответствующее общее правовое </a:t>
            </a:r>
            <a:r>
              <a:rPr lang="ru-RU" sz="1600" dirty="0" smtClean="0"/>
              <a:t>убеждение</a:t>
            </a:r>
            <a:r>
              <a:rPr lang="ru-RU" sz="1600" dirty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37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Защита своих граждан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Государства нередко стремятся с помощью военной силы защитить собственных граждан, жизнь которых подвергается серьезной угрозе за </a:t>
            </a:r>
            <a:r>
              <a:rPr lang="ru-RU" dirty="0" smtClean="0"/>
              <a:t>рубежом.</a:t>
            </a:r>
          </a:p>
          <a:p>
            <a:r>
              <a:rPr lang="ru-RU" dirty="0" smtClean="0"/>
              <a:t>Такие </a:t>
            </a:r>
            <a:r>
              <a:rPr lang="ru-RU" dirty="0"/>
              <a:t>акции пытаются обосновать ссылкой на якобы универсальное право на самооборону по обычному праву, которое превышает право на самооборону </a:t>
            </a:r>
            <a:r>
              <a:rPr lang="ru-RU" dirty="0" smtClean="0"/>
              <a:t>по Уставу ООН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граждане, будучи за границей, не представляют внешние позиции государств, подлежащие защите посредством запрета применения силы. Защита своих граждан как основание для оправдания (силовых действий) не </a:t>
            </a:r>
            <a:r>
              <a:rPr lang="ru-RU" dirty="0" smtClean="0"/>
              <a:t>является оправданием для нарушения запрета </a:t>
            </a:r>
            <a:r>
              <a:rPr lang="ru-RU" dirty="0"/>
              <a:t>применения силы по обычному праву. </a:t>
            </a:r>
            <a:endParaRPr lang="ru-RU" dirty="0" smtClean="0"/>
          </a:p>
          <a:p>
            <a:r>
              <a:rPr lang="ru-RU" dirty="0" smtClean="0"/>
              <a:t>Нередко </a:t>
            </a:r>
            <a:r>
              <a:rPr lang="ru-RU" dirty="0"/>
              <a:t>этим основанием злоупотребляют в целях оправдания политических интервенций </a:t>
            </a:r>
            <a:r>
              <a:rPr lang="ru-RU" dirty="0" smtClean="0"/>
              <a:t>(интервенции </a:t>
            </a:r>
            <a:r>
              <a:rPr lang="ru-RU" dirty="0"/>
              <a:t>США в Гренаде </a:t>
            </a:r>
            <a:r>
              <a:rPr lang="ru-RU" dirty="0" smtClean="0"/>
              <a:t>в 1984 г. и </a:t>
            </a:r>
            <a:r>
              <a:rPr lang="ru-RU" dirty="0"/>
              <a:t>Панаме </a:t>
            </a:r>
            <a:r>
              <a:rPr lang="ru-RU" dirty="0" smtClean="0"/>
              <a:t>в 1990 г.). Не существует операций</a:t>
            </a:r>
            <a:r>
              <a:rPr lang="ru-RU" dirty="0"/>
              <a:t>, предпринимаемых </a:t>
            </a:r>
            <a:r>
              <a:rPr lang="ru-RU" dirty="0" smtClean="0"/>
              <a:t>«чисто» для защиты </a:t>
            </a:r>
            <a:r>
              <a:rPr lang="ru-RU" dirty="0"/>
              <a:t>своих </a:t>
            </a:r>
            <a:r>
              <a:rPr lang="ru-RU" dirty="0" smtClean="0"/>
              <a:t>граждан (</a:t>
            </a:r>
            <a:r>
              <a:rPr lang="ru-RU" dirty="0"/>
              <a:t>например, </a:t>
            </a:r>
            <a:r>
              <a:rPr lang="ru-RU" dirty="0" smtClean="0"/>
              <a:t>освободительная </a:t>
            </a:r>
            <a:r>
              <a:rPr lang="ru-RU" dirty="0"/>
              <a:t>операция </a:t>
            </a:r>
            <a:r>
              <a:rPr lang="ru-RU" dirty="0" smtClean="0"/>
              <a:t>Израиля в Энтеббе / Уганда </a:t>
            </a:r>
            <a:r>
              <a:rPr lang="ru-RU" dirty="0"/>
              <a:t>в 1976 </a:t>
            </a:r>
            <a:r>
              <a:rPr lang="ru-RU" dirty="0" smtClean="0"/>
              <a:t>г.; США в Иране в 1979 г., спасательная </a:t>
            </a:r>
            <a:r>
              <a:rPr lang="ru-RU" dirty="0"/>
              <a:t>операция бундесвера в Албании </a:t>
            </a:r>
            <a:r>
              <a:rPr lang="ru-RU" dirty="0" smtClean="0"/>
              <a:t>14.03.1997 г.). </a:t>
            </a:r>
            <a:r>
              <a:rPr lang="ru-RU" dirty="0" err="1" smtClean="0"/>
              <a:t>МП</a:t>
            </a:r>
            <a:r>
              <a:rPr lang="ru-RU" dirty="0" smtClean="0"/>
              <a:t> не </a:t>
            </a:r>
            <a:r>
              <a:rPr lang="ru-RU" dirty="0"/>
              <a:t>допускает проведение таких </a:t>
            </a:r>
            <a:r>
              <a:rPr lang="ru-RU" sz="3300" dirty="0"/>
              <a:t>акций без согласия затронутого государства.</a:t>
            </a: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83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ru-RU" dirty="0" smtClean="0"/>
              <a:t>Гуманитарная интервенция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864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Защита определенных </a:t>
            </a:r>
            <a:r>
              <a:rPr lang="ru-RU" sz="1600" dirty="0"/>
              <a:t>групп населения от кровавого притеснения и грубых нарушений прав </a:t>
            </a:r>
            <a:r>
              <a:rPr lang="ru-RU" sz="1600" dirty="0" smtClean="0"/>
              <a:t>человека.</a:t>
            </a:r>
          </a:p>
          <a:p>
            <a:r>
              <a:rPr lang="ru-RU" sz="1600" dirty="0" smtClean="0"/>
              <a:t>Устав </a:t>
            </a:r>
            <a:r>
              <a:rPr lang="ru-RU" sz="1600" dirty="0"/>
              <a:t>ООН </a:t>
            </a:r>
            <a:r>
              <a:rPr lang="ru-RU" sz="1600" dirty="0" smtClean="0"/>
              <a:t>не допускает такое вмешательство с использованием вооруженной силы.</a:t>
            </a:r>
          </a:p>
          <a:p>
            <a:r>
              <a:rPr lang="ru-RU" sz="1600" dirty="0"/>
              <a:t>интервенция Индии в Восточном Пакистане </a:t>
            </a:r>
            <a:r>
              <a:rPr lang="ru-RU" sz="1600" dirty="0" smtClean="0"/>
              <a:t>(1971 г.), Вьетнама </a:t>
            </a:r>
            <a:r>
              <a:rPr lang="ru-RU" sz="1600" dirty="0"/>
              <a:t>в Камбодже </a:t>
            </a:r>
            <a:r>
              <a:rPr lang="ru-RU" sz="1600" dirty="0" smtClean="0"/>
              <a:t>(1970-е гг.), Танзании </a:t>
            </a:r>
            <a:r>
              <a:rPr lang="ru-RU" sz="1600" dirty="0"/>
              <a:t>в Уганде </a:t>
            </a:r>
            <a:r>
              <a:rPr lang="ru-RU" sz="1600" dirty="0" smtClean="0"/>
              <a:t>(1979 г.), </a:t>
            </a:r>
            <a:r>
              <a:rPr lang="ru-RU" sz="1600" dirty="0"/>
              <a:t>отдельные меры по защите курдов в Ираке </a:t>
            </a:r>
            <a:r>
              <a:rPr lang="ru-RU" sz="1600" dirty="0" smtClean="0"/>
              <a:t>(1991 г.).</a:t>
            </a:r>
          </a:p>
          <a:p>
            <a:r>
              <a:rPr lang="ru-RU" sz="1600" dirty="0" smtClean="0"/>
              <a:t>Однако осуществлявшие </a:t>
            </a:r>
            <a:r>
              <a:rPr lang="ru-RU" sz="1600" dirty="0"/>
              <a:t>интервенцию государства </a:t>
            </a:r>
            <a:r>
              <a:rPr lang="ru-RU" sz="1600" dirty="0" smtClean="0"/>
              <a:t>не </a:t>
            </a:r>
            <a:r>
              <a:rPr lang="ru-RU" sz="1600" dirty="0"/>
              <a:t>ссылались на право гуманитарной </a:t>
            </a:r>
            <a:r>
              <a:rPr lang="ru-RU" sz="1600" dirty="0" smtClean="0"/>
              <a:t>интервенции, а использовали </a:t>
            </a:r>
            <a:r>
              <a:rPr lang="ru-RU" sz="1600" dirty="0"/>
              <a:t>иные правовые </a:t>
            </a:r>
            <a:r>
              <a:rPr lang="ru-RU" sz="1600" dirty="0" smtClean="0"/>
              <a:t>обоснования. </a:t>
            </a:r>
            <a:r>
              <a:rPr lang="en-US" sz="1600" dirty="0"/>
              <a:t>=</a:t>
            </a:r>
            <a:r>
              <a:rPr lang="en-US" sz="1600" dirty="0" smtClean="0"/>
              <a:t>&gt; </a:t>
            </a:r>
            <a:r>
              <a:rPr lang="ru-RU" sz="1600" b="1" dirty="0" smtClean="0"/>
              <a:t>невозможно </a:t>
            </a:r>
            <a:r>
              <a:rPr lang="ru-RU" sz="1600" b="1" dirty="0"/>
              <a:t>говорить о сложившейся в силу правового убеждения практике</a:t>
            </a:r>
            <a:r>
              <a:rPr lang="ru-RU" sz="1600" dirty="0"/>
              <a:t> гуманитарных интервенций как исключении из </a:t>
            </a:r>
            <a:r>
              <a:rPr lang="ru-RU" sz="1600" dirty="0" err="1" smtClean="0"/>
              <a:t>МП</a:t>
            </a:r>
            <a:r>
              <a:rPr lang="ru-RU" sz="1600" dirty="0" smtClean="0"/>
              <a:t> запрета </a:t>
            </a:r>
            <a:r>
              <a:rPr lang="ru-RU" sz="1600" dirty="0"/>
              <a:t>применения </a:t>
            </a:r>
            <a:r>
              <a:rPr lang="ru-RU" sz="1600" dirty="0" smtClean="0"/>
              <a:t>силы. </a:t>
            </a:r>
          </a:p>
          <a:p>
            <a:r>
              <a:rPr lang="ru-RU" sz="1600" dirty="0" smtClean="0"/>
              <a:t>Интервенции </a:t>
            </a:r>
            <a:r>
              <a:rPr lang="ru-RU" sz="1600" dirty="0"/>
              <a:t>государств - членов НАТО в Косове в 1999 </a:t>
            </a:r>
            <a:r>
              <a:rPr lang="ru-RU" sz="1600" dirty="0" smtClean="0"/>
              <a:t>г.: многие </a:t>
            </a:r>
            <a:r>
              <a:rPr lang="ru-RU" sz="1600" dirty="0"/>
              <a:t>государства </a:t>
            </a:r>
            <a:r>
              <a:rPr lang="ru-RU" sz="1600" dirty="0" smtClean="0"/>
              <a:t>(в </a:t>
            </a:r>
            <a:r>
              <a:rPr lang="ru-RU" sz="1600" dirty="0"/>
              <a:t>первую очередь Россия, Китай и </a:t>
            </a:r>
            <a:r>
              <a:rPr lang="ru-RU" sz="1600" dirty="0" smtClean="0"/>
              <a:t>Индия) настаивали на том, </a:t>
            </a:r>
            <a:r>
              <a:rPr lang="ru-RU" sz="1600" dirty="0"/>
              <a:t>что проводимая акция противоречила </a:t>
            </a:r>
            <a:r>
              <a:rPr lang="ru-RU" sz="1600" dirty="0" err="1" smtClean="0"/>
              <a:t>МП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Новая стратегическая концепция НАТО (принята </a:t>
            </a:r>
            <a:r>
              <a:rPr lang="ru-RU" sz="1600" dirty="0"/>
              <a:t>одновременно с конфликтом в </a:t>
            </a:r>
            <a:r>
              <a:rPr lang="ru-RU" sz="1600" dirty="0" smtClean="0"/>
              <a:t>Косове): гуманитарная </a:t>
            </a:r>
            <a:r>
              <a:rPr lang="ru-RU" sz="1600" dirty="0"/>
              <a:t>интервенция не упоминается как основание для оправдания применения военной </a:t>
            </a:r>
            <a:r>
              <a:rPr lang="ru-RU" sz="1600" dirty="0" smtClean="0"/>
              <a:t>силы. </a:t>
            </a:r>
          </a:p>
          <a:p>
            <a:r>
              <a:rPr lang="ru-RU" sz="1600" dirty="0" smtClean="0"/>
              <a:t>Иной </a:t>
            </a:r>
            <a:r>
              <a:rPr lang="ru-RU" sz="1600" dirty="0"/>
              <a:t>подход отмечен к военным акциям, обозначаемым в качестве гуманитарной интервенции, которые проводятся </a:t>
            </a:r>
            <a:r>
              <a:rPr lang="ru-RU" sz="1600" dirty="0" smtClean="0"/>
              <a:t>на </a:t>
            </a:r>
            <a:r>
              <a:rPr lang="ru-RU" sz="1600" dirty="0"/>
              <a:t>основании </a:t>
            </a:r>
            <a:r>
              <a:rPr lang="ru-RU" sz="1600" b="1" dirty="0" smtClean="0"/>
              <a:t>особого разрешения </a:t>
            </a:r>
            <a:r>
              <a:rPr lang="ru-RU" sz="1600" b="1" dirty="0"/>
              <a:t>Совета Безопасности </a:t>
            </a:r>
            <a:r>
              <a:rPr lang="ru-RU" sz="1600" b="1" dirty="0" smtClean="0"/>
              <a:t>ООН</a:t>
            </a:r>
            <a:r>
              <a:rPr lang="ru-RU" sz="1600" dirty="0" smtClean="0"/>
              <a:t>: Сомали (1992 г.), Руанда (1994 г.), Гаити (1994 г.), бывшая Югославия (1993 г.), Ливия (2011 г.). </a:t>
            </a:r>
            <a:r>
              <a:rPr lang="ru-RU" sz="1600" dirty="0"/>
              <a:t>В таких случаях </a:t>
            </a:r>
            <a:r>
              <a:rPr lang="ru-RU" sz="1600" dirty="0" smtClean="0"/>
              <a:t>меры обоснованы не гуманитарной интервенцией, </a:t>
            </a:r>
            <a:r>
              <a:rPr lang="ru-RU" sz="1600" dirty="0"/>
              <a:t>а </a:t>
            </a:r>
            <a:r>
              <a:rPr lang="ru-RU" sz="1600" dirty="0" smtClean="0"/>
              <a:t>решением </a:t>
            </a:r>
            <a:r>
              <a:rPr lang="ru-RU" sz="1600" dirty="0"/>
              <a:t>Совета Безопасности </a:t>
            </a:r>
            <a:r>
              <a:rPr lang="ru-RU" sz="1600" dirty="0" smtClean="0"/>
              <a:t>ООН (отдельной </a:t>
            </a:r>
            <a:r>
              <a:rPr lang="ru-RU" sz="1600" dirty="0"/>
              <a:t>проверки требует вопрос, в какой мере принятое решение фактически обладает оправдательным </a:t>
            </a:r>
            <a:r>
              <a:rPr lang="ru-RU" sz="1600" dirty="0" smtClean="0"/>
              <a:t>действием).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08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dirty="0" err="1" smtClean="0"/>
              <a:t>Responsibilit</a:t>
            </a:r>
            <a:r>
              <a:rPr lang="en-US" dirty="0" smtClean="0"/>
              <a:t>y to protect (</a:t>
            </a:r>
            <a:r>
              <a:rPr lang="en-US" dirty="0" err="1" smtClean="0"/>
              <a:t>R2P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Резолюция Генеральной Ассамблеи ООН от 16.09.2005 г. № </a:t>
            </a:r>
            <a:r>
              <a:rPr lang="en-US" sz="1600" dirty="0" smtClean="0"/>
              <a:t>A/RES/60/1</a:t>
            </a:r>
            <a:r>
              <a:rPr lang="ru-RU" sz="1600" dirty="0" smtClean="0"/>
              <a:t> «Итоговый </a:t>
            </a:r>
            <a:r>
              <a:rPr lang="ru-RU" sz="1600" dirty="0"/>
              <a:t>документ Всемирного саммита 2005 </a:t>
            </a:r>
            <a:r>
              <a:rPr lang="ru-RU" sz="1600" dirty="0" smtClean="0"/>
              <a:t>г.»: п. 138 – 140</a:t>
            </a:r>
            <a:r>
              <a:rPr lang="en-US" sz="1600" dirty="0" smtClean="0"/>
              <a:t> </a:t>
            </a:r>
            <a:r>
              <a:rPr lang="ru-RU" sz="1600" dirty="0" smtClean="0"/>
              <a:t>«</a:t>
            </a:r>
            <a:r>
              <a:rPr lang="ru-RU" sz="1600" dirty="0"/>
              <a:t>Обязанность </a:t>
            </a:r>
            <a:r>
              <a:rPr lang="ru-RU" sz="1600" dirty="0" smtClean="0"/>
              <a:t>защищать население </a:t>
            </a:r>
            <a:r>
              <a:rPr lang="ru-RU" sz="1600" dirty="0"/>
              <a:t>от геноцида, </a:t>
            </a:r>
            <a:r>
              <a:rPr lang="ru-RU" sz="1600" dirty="0" smtClean="0"/>
              <a:t>военных преступлений, этнических </a:t>
            </a:r>
            <a:r>
              <a:rPr lang="ru-RU" sz="1600" dirty="0"/>
              <a:t>чисток и преступлений против </a:t>
            </a:r>
            <a:r>
              <a:rPr lang="ru-RU" sz="1600" dirty="0" smtClean="0"/>
              <a:t>человечности». Государства готовы «предпринять </a:t>
            </a:r>
            <a:r>
              <a:rPr lang="ru-RU" sz="1600" dirty="0"/>
              <a:t>коллективные действия, своевременным </a:t>
            </a:r>
            <a:r>
              <a:rPr lang="ru-RU" sz="1600" dirty="0" smtClean="0"/>
              <a:t>и решительным </a:t>
            </a:r>
            <a:r>
              <a:rPr lang="ru-RU" sz="1600" dirty="0"/>
              <a:t>образом, через Совет Безопасности, в соответствии с Уставом, </a:t>
            </a:r>
            <a:r>
              <a:rPr lang="ru-RU" sz="1600" dirty="0" smtClean="0"/>
              <a:t>в том </a:t>
            </a:r>
            <a:r>
              <a:rPr lang="ru-RU" sz="1600" dirty="0"/>
              <a:t>числе на основании главы </a:t>
            </a:r>
            <a:r>
              <a:rPr lang="ru-RU" sz="1600" dirty="0" err="1"/>
              <a:t>VII</a:t>
            </a:r>
            <a:r>
              <a:rPr lang="ru-RU" sz="1600" dirty="0"/>
              <a:t>, с учетом конкретных обстоятельств и </a:t>
            </a:r>
            <a:r>
              <a:rPr lang="ru-RU" sz="1600" dirty="0" smtClean="0"/>
              <a:t>в сотрудничестве </a:t>
            </a:r>
            <a:r>
              <a:rPr lang="ru-RU" sz="1600" dirty="0"/>
              <a:t>с соответствующими региональными организациями, в </a:t>
            </a:r>
            <a:r>
              <a:rPr lang="ru-RU" sz="1600" dirty="0" smtClean="0"/>
              <a:t>случае необходимости</a:t>
            </a:r>
            <a:r>
              <a:rPr lang="ru-RU" sz="1600" dirty="0"/>
              <a:t>, если мирные средства окажутся недостаточными, </a:t>
            </a:r>
            <a:r>
              <a:rPr lang="ru-RU" sz="1600" dirty="0" smtClean="0"/>
              <a:t>а национальные </a:t>
            </a:r>
            <a:r>
              <a:rPr lang="ru-RU" sz="1600" dirty="0"/>
              <a:t>органы власти явно окажутся не в состоянии защитить </a:t>
            </a:r>
            <a:r>
              <a:rPr lang="ru-RU" sz="1600" dirty="0" smtClean="0"/>
              <a:t>свое население </a:t>
            </a:r>
            <a:r>
              <a:rPr lang="ru-RU" sz="1600" dirty="0"/>
              <a:t>от геноцида, военных преступлений, этнических чисток </a:t>
            </a:r>
            <a:r>
              <a:rPr lang="ru-RU" sz="1600" dirty="0" smtClean="0"/>
              <a:t>и преступлений </a:t>
            </a:r>
            <a:r>
              <a:rPr lang="ru-RU" sz="1600" dirty="0"/>
              <a:t>против </a:t>
            </a:r>
            <a:r>
              <a:rPr lang="ru-RU" sz="1600" dirty="0" smtClean="0"/>
              <a:t>человечности».</a:t>
            </a:r>
          </a:p>
          <a:p>
            <a:pPr marL="0" indent="0">
              <a:buNone/>
            </a:pPr>
            <a:r>
              <a:rPr lang="ru-RU" sz="1600" dirty="0" smtClean="0">
                <a:effectLst/>
              </a:rPr>
              <a:t>=</a:t>
            </a:r>
            <a:r>
              <a:rPr lang="en-US" sz="1600" dirty="0" smtClean="0">
                <a:effectLst/>
              </a:rPr>
              <a:t>&gt; </a:t>
            </a:r>
            <a:r>
              <a:rPr lang="ru-RU" sz="1600" dirty="0" smtClean="0">
                <a:effectLst/>
              </a:rPr>
              <a:t>3 условия:</a:t>
            </a:r>
          </a:p>
          <a:p>
            <a:pPr>
              <a:buAutoNum type="arabicParenR"/>
            </a:pPr>
            <a:r>
              <a:rPr lang="ru-RU" sz="1600" dirty="0" smtClean="0"/>
              <a:t>Государство обязано защищать свое население </a:t>
            </a:r>
            <a:r>
              <a:rPr lang="ru-RU" sz="1600" dirty="0" smtClean="0">
                <a:effectLst/>
              </a:rPr>
              <a:t>от геноцида, </a:t>
            </a:r>
            <a:r>
              <a:rPr lang="ru-RU" sz="1600" dirty="0" smtClean="0"/>
              <a:t>военных преступлений, этнических чисток и преступлений против человечности</a:t>
            </a:r>
            <a:r>
              <a:rPr lang="en-US" sz="1600" dirty="0" smtClean="0">
                <a:effectLst/>
              </a:rPr>
              <a:t>.</a:t>
            </a:r>
            <a:endParaRPr lang="ru-RU" sz="1600" dirty="0" smtClean="0">
              <a:effectLst/>
            </a:endParaRPr>
          </a:p>
          <a:p>
            <a:pPr>
              <a:buAutoNum type="arabicParenR"/>
            </a:pPr>
            <a:r>
              <a:rPr lang="ru-RU" sz="1600" dirty="0" smtClean="0">
                <a:effectLst/>
              </a:rPr>
              <a:t>Международное сообщество несет ответственность по поддержке государства для исполнения его обязанности</a:t>
            </a:r>
            <a:r>
              <a:rPr lang="en-US" sz="1600" dirty="0" smtClean="0">
                <a:effectLst/>
              </a:rPr>
              <a:t>.</a:t>
            </a:r>
            <a:endParaRPr lang="ru-RU" sz="1600" dirty="0" smtClean="0">
              <a:effectLst/>
            </a:endParaRPr>
          </a:p>
          <a:p>
            <a:pPr>
              <a:buAutoNum type="arabicParenR"/>
            </a:pPr>
            <a:r>
              <a:rPr lang="ru-RU" sz="1600" dirty="0" smtClean="0">
                <a:effectLst/>
              </a:rPr>
              <a:t>Если государство явно не в состоянии защищать своих граждан от указанных выше явлений, то международное сообщество обязано вмешаться (но с санкции </a:t>
            </a:r>
            <a:r>
              <a:rPr lang="ru-RU" sz="1600" dirty="0" err="1" smtClean="0">
                <a:effectLst/>
              </a:rPr>
              <a:t>СБ</a:t>
            </a:r>
            <a:r>
              <a:rPr lang="ru-RU" sz="1600" dirty="0" smtClean="0">
                <a:effectLst/>
              </a:rPr>
              <a:t> ООН) путем принятия принудительных мер (напр., экономических санкций).</a:t>
            </a:r>
            <a:r>
              <a:rPr lang="en-US" sz="1600" dirty="0" smtClean="0">
                <a:effectLst/>
              </a:rPr>
              <a:t> </a:t>
            </a:r>
            <a:r>
              <a:rPr lang="ru-RU" sz="1600" dirty="0" smtClean="0">
                <a:effectLst/>
              </a:rPr>
              <a:t>Военное вмешательство  - крайнее средство.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6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«Обязанность защищать» (</a:t>
            </a:r>
            <a:r>
              <a:rPr lang="de-DE" dirty="0" err="1" smtClean="0"/>
              <a:t>R2P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32500" lnSpcReduction="20000"/>
          </a:bodyPr>
          <a:lstStyle/>
          <a:p>
            <a:r>
              <a:rPr lang="ru-RU" sz="4900" dirty="0" smtClean="0"/>
              <a:t>Резолюция </a:t>
            </a:r>
            <a:r>
              <a:rPr lang="ru-RU" sz="4900" dirty="0" err="1" smtClean="0"/>
              <a:t>СБ</a:t>
            </a:r>
            <a:r>
              <a:rPr lang="ru-RU" sz="4900" dirty="0" smtClean="0"/>
              <a:t> ООН № 1970 </a:t>
            </a:r>
            <a:r>
              <a:rPr lang="ru-RU" sz="4900" dirty="0"/>
              <a:t>(2011</a:t>
            </a:r>
            <a:r>
              <a:rPr lang="ru-RU" sz="4900" dirty="0" smtClean="0"/>
              <a:t>) от 26.02.2011 г.: </a:t>
            </a:r>
          </a:p>
          <a:p>
            <a:pPr lvl="1">
              <a:buFontTx/>
              <a:buChar char="-"/>
            </a:pPr>
            <a:r>
              <a:rPr lang="ru-RU" sz="4900" dirty="0" err="1" smtClean="0"/>
              <a:t>СБ</a:t>
            </a:r>
            <a:r>
              <a:rPr lang="ru-RU" sz="4900" dirty="0" smtClean="0"/>
              <a:t> ООН заявляет «об </a:t>
            </a:r>
            <a:r>
              <a:rPr lang="ru-RU" sz="4900" dirty="0"/>
              <a:t>ответственности </a:t>
            </a:r>
            <a:r>
              <a:rPr lang="ru-RU" sz="4900" dirty="0" smtClean="0"/>
              <a:t>ливийских властей </a:t>
            </a:r>
            <a:r>
              <a:rPr lang="ru-RU" sz="4900" dirty="0"/>
              <a:t>за защиту ливийского </a:t>
            </a:r>
            <a:r>
              <a:rPr lang="ru-RU" sz="4900" dirty="0" smtClean="0"/>
              <a:t>населения», «вновь </a:t>
            </a:r>
            <a:r>
              <a:rPr lang="ru-RU" sz="4900" dirty="0"/>
              <a:t>подтверждая, что стороны в вооруженных конфликтах несут главную ответственность за принятие всех возможных мер для обеспечения защиты гражданского </a:t>
            </a:r>
            <a:r>
              <a:rPr lang="ru-RU" sz="4900" dirty="0" smtClean="0"/>
              <a:t>населения»;</a:t>
            </a:r>
          </a:p>
          <a:p>
            <a:pPr lvl="1">
              <a:buFontTx/>
              <a:buChar char="-"/>
            </a:pPr>
            <a:r>
              <a:rPr lang="ru-RU" sz="4900" dirty="0" smtClean="0"/>
              <a:t>«ливийские власти обязаны защищать население своей страны»;</a:t>
            </a:r>
          </a:p>
          <a:p>
            <a:pPr lvl="1">
              <a:buFontTx/>
              <a:buChar char="-"/>
            </a:pPr>
            <a:r>
              <a:rPr lang="ru-RU" sz="4900" dirty="0" err="1" smtClean="0"/>
              <a:t>СБ</a:t>
            </a:r>
            <a:r>
              <a:rPr lang="ru-RU" sz="4900" dirty="0" smtClean="0"/>
              <a:t> заявляет «о </a:t>
            </a:r>
            <a:r>
              <a:rPr lang="ru-RU" sz="4900" dirty="0"/>
              <a:t>своей решимости обеспечить защиту гражданского населения и мест его проживания, а также быструю и беспрепятственную доставку гуманитарной помощи и безопасность гуманитарного </a:t>
            </a:r>
            <a:r>
              <a:rPr lang="ru-RU" sz="4900" dirty="0" smtClean="0"/>
              <a:t>персонал»;</a:t>
            </a:r>
          </a:p>
          <a:p>
            <a:pPr lvl="1">
              <a:buFontTx/>
              <a:buChar char="-"/>
            </a:pPr>
            <a:r>
              <a:rPr lang="ru-RU" sz="4900" dirty="0" smtClean="0"/>
              <a:t>Решение </a:t>
            </a:r>
            <a:r>
              <a:rPr lang="ru-RU" sz="4900" dirty="0"/>
              <a:t>Совета Лиги арабских государств от </a:t>
            </a:r>
            <a:r>
              <a:rPr lang="ru-RU" sz="4900" dirty="0" smtClean="0"/>
              <a:t>12.03.2011 г. призвать </a:t>
            </a:r>
            <a:r>
              <a:rPr lang="ru-RU" sz="4900" dirty="0"/>
              <a:t>к введению </a:t>
            </a:r>
            <a:r>
              <a:rPr lang="ru-RU" sz="4900" dirty="0" err="1"/>
              <a:t>бесполетной</a:t>
            </a:r>
            <a:r>
              <a:rPr lang="ru-RU" sz="4900" dirty="0"/>
              <a:t> зоны для ливийской военной авиации и создать зоны безопасности в местах, подвергающихся обстрелу, в качестве меры предосторожности, которая позволяет обеспечить защиту ливийского населения и иностранных граждан, проживающих в Ливийской Арабской </a:t>
            </a:r>
            <a:r>
              <a:rPr lang="ru-RU" sz="4900" dirty="0" smtClean="0"/>
              <a:t>Джамахирии;</a:t>
            </a:r>
          </a:p>
          <a:p>
            <a:pPr lvl="1">
              <a:buFontTx/>
              <a:buChar char="-"/>
            </a:pPr>
            <a:r>
              <a:rPr lang="ru-RU" sz="4900" dirty="0" smtClean="0"/>
              <a:t>запрет </a:t>
            </a:r>
            <a:r>
              <a:rPr lang="ru-RU" sz="4900" dirty="0"/>
              <a:t>на все полеты в воздушном пространстве </a:t>
            </a:r>
            <a:r>
              <a:rPr lang="ru-RU" sz="4900" dirty="0" smtClean="0"/>
              <a:t>Ливии - важный элемент защиты </a:t>
            </a:r>
            <a:r>
              <a:rPr lang="ru-RU" sz="4900" dirty="0"/>
              <a:t>гражданских лиц, а также обеспечения безопасной доставки гуманитарной помощи и </a:t>
            </a:r>
            <a:r>
              <a:rPr lang="ru-RU" sz="4900" dirty="0" smtClean="0"/>
              <a:t>один </a:t>
            </a:r>
            <a:r>
              <a:rPr lang="ru-RU" sz="4900" dirty="0"/>
              <a:t>из решающих шагов к прекращению боевых действий в </a:t>
            </a:r>
            <a:r>
              <a:rPr lang="ru-RU" sz="4900" dirty="0" smtClean="0"/>
              <a:t>Ливии.</a:t>
            </a:r>
          </a:p>
          <a:p>
            <a:pPr lvl="1">
              <a:buFontTx/>
              <a:buChar char="-"/>
            </a:pPr>
            <a:r>
              <a:rPr lang="ru-RU" sz="4900" dirty="0" err="1" smtClean="0"/>
              <a:t>СБ</a:t>
            </a:r>
            <a:r>
              <a:rPr lang="ru-RU" sz="4900" dirty="0" smtClean="0"/>
              <a:t> требует</a:t>
            </a:r>
            <a:r>
              <a:rPr lang="ru-RU" sz="4900" dirty="0"/>
              <a:t>, чтобы </a:t>
            </a:r>
            <a:r>
              <a:rPr lang="ru-RU" sz="4900" dirty="0" smtClean="0"/>
              <a:t>ливийские </a:t>
            </a:r>
            <a:r>
              <a:rPr lang="ru-RU" sz="4900" dirty="0"/>
              <a:t>власти выполняли свои обязанности по международному праву, включая международное гуманитарное право, международное право в области защиты прав человека и международное </a:t>
            </a:r>
            <a:r>
              <a:rPr lang="ru-RU" sz="4900" dirty="0" smtClean="0"/>
              <a:t>право защиты беженцев, </a:t>
            </a:r>
            <a:r>
              <a:rPr lang="ru-RU" sz="4900" dirty="0"/>
              <a:t>и приняли все меры для защиты гражданского населения и удовлетворения его основных потребностей, а также обеспечили быстрое и беспрепятственное прохождение грузов гуманитарной </a:t>
            </a:r>
            <a:r>
              <a:rPr lang="ru-RU" sz="4900" dirty="0" smtClean="0"/>
              <a:t>помощи.</a:t>
            </a:r>
            <a:endParaRPr lang="en-US" sz="4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22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«Обязанность защищать»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/>
              <a:t>Защита гражданского населения</a:t>
            </a:r>
            <a:endParaRPr lang="en-US" dirty="0"/>
          </a:p>
          <a:p>
            <a:pPr marL="0" indent="0">
              <a:buNone/>
            </a:pPr>
            <a:r>
              <a:rPr lang="ru-RU" dirty="0" err="1" smtClean="0"/>
              <a:t>СБ</a:t>
            </a:r>
            <a:r>
              <a:rPr lang="ru-RU" dirty="0" smtClean="0"/>
              <a:t> ООН: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4"/>
            </a:pPr>
            <a:r>
              <a:rPr lang="ru-RU" dirty="0" smtClean="0"/>
              <a:t>уполномочивает </a:t>
            </a:r>
            <a:r>
              <a:rPr lang="ru-RU" dirty="0"/>
              <a:t>государства-члены, которые уведомили Генерального секретаря, действуя самостоятельно или через региональные организации или соглашения и действуя в сотрудничестве с Генеральным секретарем, принимать все необходимые меры, несмотря на положения пункта 9 Резолюции 1970 (2011), для защиты гражданского населения и мест его проживания, находящихся под угрозой нападения, в Ливийской Арабской Джамахирии, включая Бенгази, но исключая при этом возможность пребывания иностранных оккупационных сил в любой форме на любой части ливийской территории, и просит соответствующие государства-члены немедленно информировать Генерального секретаря о мерах, принимаемых ими в соответствии с полномочиями, предоставленными настоящим пунктом, что должно немедленно докладываться Совету </a:t>
            </a:r>
            <a:r>
              <a:rPr lang="ru-RU" dirty="0" smtClean="0"/>
              <a:t>Безопасности;</a:t>
            </a:r>
          </a:p>
          <a:p>
            <a:pPr marL="514350" indent="-514350">
              <a:buAutoNum type="arabicPeriod" startAt="4"/>
            </a:pPr>
            <a:endParaRPr lang="ru-RU" dirty="0"/>
          </a:p>
          <a:p>
            <a:pPr marL="514350" indent="-514350">
              <a:buAutoNum type="arabicPeriod" startAt="4"/>
            </a:pPr>
            <a:r>
              <a:rPr lang="ru-RU" dirty="0" smtClean="0"/>
              <a:t>признает </a:t>
            </a:r>
            <a:r>
              <a:rPr lang="ru-RU" dirty="0"/>
              <a:t>важную роль Лиги арабских государств в вопросах, касающихся поддержания международного мира и безопасности в регионе, и, учитывая главу </a:t>
            </a:r>
            <a:r>
              <a:rPr lang="en-US" dirty="0"/>
              <a:t>VIII</a:t>
            </a:r>
            <a:r>
              <a:rPr lang="ru-RU" dirty="0"/>
              <a:t> Устава Организации Объединенных Наций, просит государства-члены Лиги арабских государств сотрудничать с другими государствами-членами в осуществлении положений пункта 4;</a:t>
            </a:r>
            <a:endParaRPr lang="en-US" dirty="0"/>
          </a:p>
          <a:p>
            <a:pPr marL="0" indent="0" algn="ctr">
              <a:buNone/>
            </a:pPr>
            <a:r>
              <a:rPr lang="ru-RU" dirty="0" err="1"/>
              <a:t>Бесполетная</a:t>
            </a:r>
            <a:r>
              <a:rPr lang="ru-RU" dirty="0"/>
              <a:t> зона</a:t>
            </a:r>
            <a:endParaRPr lang="en-US" dirty="0"/>
          </a:p>
          <a:p>
            <a:endParaRPr lang="en-US" dirty="0"/>
          </a:p>
          <a:p>
            <a:pPr marL="514350" indent="-514350">
              <a:buAutoNum type="arabicPeriod" startAt="6"/>
            </a:pPr>
            <a:r>
              <a:rPr lang="ru-RU" dirty="0" smtClean="0"/>
              <a:t>постановляет </a:t>
            </a:r>
            <a:r>
              <a:rPr lang="ru-RU" dirty="0"/>
              <a:t>ввести запрет на все полеты в воздушном пространстве Ливийской Арабской Джамахирии, чтобы помочь защитить гражданское население</a:t>
            </a:r>
            <a:r>
              <a:rPr lang="ru-RU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2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Юридическое</a:t>
            </a:r>
            <a:r>
              <a:rPr lang="en-US" dirty="0"/>
              <a:t> </a:t>
            </a:r>
            <a:r>
              <a:rPr lang="en-US" dirty="0" err="1"/>
              <a:t>ограничение</a:t>
            </a:r>
            <a:r>
              <a:rPr lang="en-US" dirty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/>
              <a:t> в </a:t>
            </a:r>
            <a:r>
              <a:rPr lang="en-US" dirty="0" err="1"/>
              <a:t>международном</a:t>
            </a:r>
            <a:r>
              <a:rPr lang="en-US" dirty="0"/>
              <a:t> </a:t>
            </a:r>
            <a:r>
              <a:rPr lang="en-US" dirty="0" err="1"/>
              <a:t>праве</a:t>
            </a:r>
            <a:r>
              <a:rPr lang="en-US" dirty="0"/>
              <a:t> </a:t>
            </a:r>
            <a:r>
              <a:rPr lang="en-US" dirty="0" err="1"/>
              <a:t>осуществляется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ru-RU" dirty="0" smtClean="0"/>
              <a:t>2 </a:t>
            </a:r>
            <a:r>
              <a:rPr lang="en-US" dirty="0" err="1" smtClean="0"/>
              <a:t>уровнях</a:t>
            </a:r>
            <a:r>
              <a:rPr lang="ru-RU" dirty="0" smtClean="0"/>
              <a:t>:</a:t>
            </a:r>
          </a:p>
          <a:p>
            <a:pPr lvl="1">
              <a:buFontTx/>
              <a:buChar char="-"/>
            </a:pPr>
            <a:r>
              <a:rPr lang="en-US" dirty="0" err="1" smtClean="0"/>
              <a:t>нормы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запрещают</a:t>
            </a:r>
            <a:r>
              <a:rPr lang="en-US" dirty="0"/>
              <a:t> </a:t>
            </a:r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военной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/>
              <a:t> в </a:t>
            </a:r>
            <a:r>
              <a:rPr lang="en-US" dirty="0" err="1"/>
              <a:t>целом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допускают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в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исключительных</a:t>
            </a:r>
            <a:r>
              <a:rPr lang="en-US" dirty="0"/>
              <a:t> </a:t>
            </a:r>
            <a:r>
              <a:rPr lang="en-US" dirty="0" err="1" smtClean="0"/>
              <a:t>случаях</a:t>
            </a:r>
            <a:r>
              <a:rPr lang="ru-RU" dirty="0" smtClean="0"/>
              <a:t> (= лат.: </a:t>
            </a:r>
            <a:r>
              <a:rPr lang="en-US" b="1" dirty="0" err="1" smtClean="0"/>
              <a:t>ius</a:t>
            </a:r>
            <a:r>
              <a:rPr lang="en-US" b="1" dirty="0" smtClean="0"/>
              <a:t> </a:t>
            </a:r>
            <a:r>
              <a:rPr lang="en-US" b="1" dirty="0"/>
              <a:t>contra </a:t>
            </a:r>
            <a:r>
              <a:rPr lang="en-US" b="1" dirty="0" smtClean="0"/>
              <a:t>bellum</a:t>
            </a:r>
            <a:r>
              <a:rPr lang="ru-RU" dirty="0" smtClean="0"/>
              <a:t>) =</a:t>
            </a:r>
            <a:r>
              <a:rPr lang="en-US" dirty="0" smtClean="0"/>
              <a:t>&gt; </a:t>
            </a:r>
            <a:r>
              <a:rPr lang="ru-RU" dirty="0" smtClean="0"/>
              <a:t>тема нашего семинара; и</a:t>
            </a:r>
          </a:p>
          <a:p>
            <a:pPr lvl="1">
              <a:buFontTx/>
              <a:buChar char="-"/>
            </a:pPr>
            <a:r>
              <a:rPr lang="en-US" dirty="0" err="1" smtClean="0"/>
              <a:t>когда</a:t>
            </a:r>
            <a:r>
              <a:rPr lang="en-US" dirty="0" smtClean="0"/>
              <a:t> и </a:t>
            </a:r>
            <a:r>
              <a:rPr lang="en-US" dirty="0" err="1" smtClean="0"/>
              <a:t>поскольку</a:t>
            </a:r>
            <a:r>
              <a:rPr lang="en-US" dirty="0" smtClean="0"/>
              <a:t> </a:t>
            </a:r>
            <a:r>
              <a:rPr lang="en-US" dirty="0" err="1" smtClean="0"/>
              <a:t>соответствующие</a:t>
            </a:r>
            <a:r>
              <a:rPr lang="en-US" dirty="0" smtClean="0"/>
              <a:t> </a:t>
            </a:r>
            <a:r>
              <a:rPr lang="en-US" dirty="0" err="1" smtClean="0"/>
              <a:t>правила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могут</a:t>
            </a:r>
            <a:r>
              <a:rPr lang="en-US" dirty="0" smtClean="0"/>
              <a:t> </a:t>
            </a:r>
            <a:r>
              <a:rPr lang="en-US" dirty="0" err="1" smtClean="0"/>
              <a:t>предотвратить</a:t>
            </a:r>
            <a:r>
              <a:rPr lang="en-US" dirty="0" smtClean="0"/>
              <a:t> </a:t>
            </a:r>
            <a:r>
              <a:rPr lang="en-US" dirty="0" err="1" smtClean="0"/>
              <a:t>вооруженные</a:t>
            </a:r>
            <a:r>
              <a:rPr lang="en-US" dirty="0" smtClean="0"/>
              <a:t> </a:t>
            </a:r>
            <a:r>
              <a:rPr lang="en-US" dirty="0" err="1" smtClean="0"/>
              <a:t>конфликты</a:t>
            </a:r>
            <a:r>
              <a:rPr lang="ru-RU" dirty="0" smtClean="0"/>
              <a:t>: </a:t>
            </a:r>
            <a:r>
              <a:rPr lang="en-US" dirty="0" err="1" smtClean="0"/>
              <a:t>правовы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рам</a:t>
            </a:r>
            <a:r>
              <a:rPr lang="ru-RU" dirty="0" err="1" smtClean="0"/>
              <a:t>ки</a:t>
            </a:r>
            <a:r>
              <a:rPr lang="en-US" dirty="0" smtClean="0"/>
              <a:t> </a:t>
            </a:r>
            <a:r>
              <a:rPr lang="en-US" dirty="0" err="1" smtClean="0"/>
              <a:t>применения</a:t>
            </a:r>
            <a:r>
              <a:rPr lang="en-US" dirty="0" smtClean="0"/>
              <a:t> </a:t>
            </a:r>
            <a:r>
              <a:rPr lang="en-US" dirty="0" err="1" smtClean="0"/>
              <a:t>военной</a:t>
            </a:r>
            <a:r>
              <a:rPr lang="en-US" dirty="0" smtClean="0"/>
              <a:t> </a:t>
            </a:r>
            <a:r>
              <a:rPr lang="en-US" dirty="0" err="1" smtClean="0"/>
              <a:t>силы</a:t>
            </a:r>
            <a:r>
              <a:rPr lang="en-US" dirty="0" smtClean="0"/>
              <a:t>, </a:t>
            </a:r>
            <a:r>
              <a:rPr lang="en-US" dirty="0" err="1" smtClean="0"/>
              <a:t>нацеленной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недопущение</a:t>
            </a:r>
            <a:r>
              <a:rPr lang="en-US" dirty="0" smtClean="0"/>
              <a:t> </a:t>
            </a:r>
            <a:r>
              <a:rPr lang="en-US" dirty="0" err="1" smtClean="0"/>
              <a:t>ухудшения</a:t>
            </a:r>
            <a:r>
              <a:rPr lang="en-US" dirty="0" smtClean="0"/>
              <a:t> </a:t>
            </a:r>
            <a:r>
              <a:rPr lang="en-US" dirty="0" err="1" smtClean="0"/>
              <a:t>ситуации</a:t>
            </a:r>
            <a:r>
              <a:rPr lang="ru-RU" dirty="0" smtClean="0"/>
              <a:t> (лат.: </a:t>
            </a:r>
            <a:r>
              <a:rPr lang="en-US" b="1" dirty="0" err="1" smtClean="0"/>
              <a:t>ius</a:t>
            </a:r>
            <a:r>
              <a:rPr lang="en-US" b="1" dirty="0" smtClean="0"/>
              <a:t> in bello</a:t>
            </a:r>
            <a:r>
              <a:rPr lang="ru-RU" dirty="0" smtClean="0"/>
              <a:t>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52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Вмешательство по приглашению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Правительство одного государства может разрешить или попросить </a:t>
            </a:r>
            <a:r>
              <a:rPr lang="ru-RU" dirty="0"/>
              <a:t>другое государство применить </a:t>
            </a:r>
            <a:r>
              <a:rPr lang="ru-RU" dirty="0" smtClean="0"/>
              <a:t>силу, например, </a:t>
            </a:r>
            <a:r>
              <a:rPr lang="ru-RU" dirty="0"/>
              <a:t>в отношении третьей стороны (повстанцев, террористов). </a:t>
            </a:r>
            <a:r>
              <a:rPr lang="ru-RU" dirty="0" smtClean="0"/>
              <a:t>Случаи: просьба Временного правительства России к союзникам по </a:t>
            </a:r>
            <a:r>
              <a:rPr lang="ru-RU" dirty="0"/>
              <a:t>А</a:t>
            </a:r>
            <a:r>
              <a:rPr lang="ru-RU" dirty="0" smtClean="0"/>
              <a:t>нтанте (1918 г.); Эфиопия в Сомали; СССР в Афганистане (1979 г.), государства Варшавского договора в Чехословакии (1968 г.)</a:t>
            </a:r>
          </a:p>
          <a:p>
            <a:r>
              <a:rPr lang="ru-RU" dirty="0" smtClean="0"/>
              <a:t>Однако полномочия самого </a:t>
            </a:r>
            <a:r>
              <a:rPr lang="ru-RU" dirty="0"/>
              <a:t>правительства, ходатайствующего или дающего разрешение выступать от имени соответствующего государства, </a:t>
            </a:r>
            <a:r>
              <a:rPr lang="ru-RU" dirty="0" smtClean="0"/>
              <a:t>могут быть под вопросом (просьба Януковича ввести российские войска на Украину).</a:t>
            </a:r>
          </a:p>
          <a:p>
            <a:r>
              <a:rPr lang="ru-RU" dirty="0" smtClean="0"/>
              <a:t>Просьба Сирии (29.09.2015 г.)?</a:t>
            </a:r>
          </a:p>
          <a:p>
            <a:pPr>
              <a:buFont typeface="Symbol"/>
              <a:buChar char="Þ"/>
            </a:pPr>
            <a:r>
              <a:rPr lang="ru-RU" dirty="0" smtClean="0"/>
              <a:t>Интервенция </a:t>
            </a:r>
            <a:r>
              <a:rPr lang="ru-RU" dirty="0"/>
              <a:t>в ходе гражданской войны, примененная </a:t>
            </a:r>
            <a:r>
              <a:rPr lang="ru-RU" dirty="0" smtClean="0"/>
              <a:t>другим государством по просьбе правительства, не представляющего всё население страны (или хотя бы его большинство), </a:t>
            </a:r>
            <a:r>
              <a:rPr lang="ru-RU" dirty="0"/>
              <a:t>считается, как правило, </a:t>
            </a:r>
            <a:r>
              <a:rPr lang="ru-RU" dirty="0" smtClean="0"/>
              <a:t>недопустимой.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67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Резолюции международных организаций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Принудительные меры военного </a:t>
            </a:r>
            <a:r>
              <a:rPr lang="ru-RU" dirty="0" smtClean="0"/>
              <a:t>характера (ст. 42 Устава ООН) - допустимое применение силы.</a:t>
            </a:r>
          </a:p>
          <a:p>
            <a:r>
              <a:rPr lang="ru-RU" dirty="0" smtClean="0"/>
              <a:t>Однако до </a:t>
            </a:r>
            <a:r>
              <a:rPr lang="ru-RU" dirty="0"/>
              <a:t>сих пор </a:t>
            </a:r>
            <a:r>
              <a:rPr lang="ru-RU" dirty="0" smtClean="0"/>
              <a:t>вместо применения </a:t>
            </a:r>
            <a:r>
              <a:rPr lang="ru-RU" dirty="0"/>
              <a:t>принудительных мер под руководством Совета Безопасности </a:t>
            </a:r>
            <a:r>
              <a:rPr lang="ru-RU" dirty="0" err="1" smtClean="0"/>
              <a:t>СБ</a:t>
            </a:r>
            <a:r>
              <a:rPr lang="ru-RU" dirty="0" smtClean="0"/>
              <a:t> ООН </a:t>
            </a:r>
            <a:r>
              <a:rPr lang="ru-RU" b="1" dirty="0" smtClean="0"/>
              <a:t>санкционирует </a:t>
            </a:r>
            <a:r>
              <a:rPr lang="ru-RU" b="1" dirty="0"/>
              <a:t>применение силы государствами.</a:t>
            </a:r>
            <a:r>
              <a:rPr lang="ru-RU" dirty="0"/>
              <a:t> В конфликте в Персидском заливе </a:t>
            </a:r>
            <a:r>
              <a:rPr lang="ru-RU" dirty="0" smtClean="0"/>
              <a:t>(1990 г.) </a:t>
            </a:r>
            <a:r>
              <a:rPr lang="ru-RU" dirty="0" err="1" smtClean="0"/>
              <a:t>СБ</a:t>
            </a:r>
            <a:r>
              <a:rPr lang="ru-RU" dirty="0" smtClean="0"/>
              <a:t> </a:t>
            </a:r>
            <a:r>
              <a:rPr lang="ru-RU" dirty="0"/>
              <a:t>ООН одобрил </a:t>
            </a:r>
            <a:r>
              <a:rPr lang="ru-RU" dirty="0" smtClean="0"/>
              <a:t>принятие </a:t>
            </a:r>
            <a:r>
              <a:rPr lang="ru-RU" dirty="0"/>
              <a:t>мер, необходимых для реализации </a:t>
            </a:r>
            <a:r>
              <a:rPr lang="ru-RU" dirty="0" smtClean="0"/>
              <a:t>его резолюций, </a:t>
            </a:r>
            <a:r>
              <a:rPr lang="ru-RU" dirty="0"/>
              <a:t>сотрудничавшими с правительством Кувейта </a:t>
            </a:r>
            <a:r>
              <a:rPr lang="ru-RU" dirty="0" smtClean="0"/>
              <a:t>государствами.</a:t>
            </a:r>
          </a:p>
          <a:p>
            <a:r>
              <a:rPr lang="ru-RU" dirty="0" err="1" smtClean="0"/>
              <a:t>СБ</a:t>
            </a:r>
            <a:r>
              <a:rPr lang="ru-RU" dirty="0" smtClean="0"/>
              <a:t> ООН не </a:t>
            </a:r>
            <a:r>
              <a:rPr lang="ru-RU" dirty="0"/>
              <a:t>принимал утвердительных решений о применении силы, оставив их на усмотрение указанных </a:t>
            </a:r>
            <a:r>
              <a:rPr lang="ru-RU" dirty="0" smtClean="0"/>
              <a:t>государств, хотя Устав ООН </a:t>
            </a:r>
            <a:r>
              <a:rPr lang="ru-RU" dirty="0"/>
              <a:t>не делегирует отдельным государствам </a:t>
            </a:r>
            <a:r>
              <a:rPr lang="ru-RU" dirty="0" smtClean="0"/>
              <a:t>(или их группам) право </a:t>
            </a:r>
            <a:r>
              <a:rPr lang="ru-RU" dirty="0"/>
              <a:t>на принятие решения о применении </a:t>
            </a:r>
            <a:r>
              <a:rPr lang="ru-RU" dirty="0" smtClean="0"/>
              <a:t>силы.</a:t>
            </a:r>
          </a:p>
          <a:p>
            <a:r>
              <a:rPr lang="ru-RU" dirty="0" smtClean="0"/>
              <a:t>Несостоятельна аргументация </a:t>
            </a:r>
            <a:r>
              <a:rPr lang="ru-RU" dirty="0"/>
              <a:t>США и Великобритании </a:t>
            </a:r>
            <a:r>
              <a:rPr lang="ru-RU" dirty="0" smtClean="0"/>
              <a:t>(для оправдания их вмешательства </a:t>
            </a:r>
            <a:r>
              <a:rPr lang="ru-RU" dirty="0"/>
              <a:t>в </a:t>
            </a:r>
            <a:r>
              <a:rPr lang="ru-RU" dirty="0" smtClean="0"/>
              <a:t>Ираке в </a:t>
            </a:r>
            <a:r>
              <a:rPr lang="ru-RU" dirty="0"/>
              <a:t>2003 </a:t>
            </a:r>
            <a:r>
              <a:rPr lang="ru-RU" dirty="0" smtClean="0"/>
              <a:t>г.): резолюции </a:t>
            </a:r>
            <a:r>
              <a:rPr lang="ru-RU" dirty="0" err="1"/>
              <a:t>СБ</a:t>
            </a:r>
            <a:r>
              <a:rPr lang="ru-RU" dirty="0"/>
              <a:t> </a:t>
            </a:r>
            <a:r>
              <a:rPr lang="ru-RU" dirty="0" smtClean="0"/>
              <a:t>ООН 1990 г. (т.е. принятые более 10  лет назад!) </a:t>
            </a:r>
            <a:r>
              <a:rPr lang="ru-RU" smtClean="0"/>
              <a:t>всё ещё </a:t>
            </a:r>
            <a:r>
              <a:rPr lang="ru-RU" dirty="0"/>
              <a:t>сохраняют силу вследствие нарушения Ираком Резолюции о прекращении </a:t>
            </a:r>
            <a:r>
              <a:rPr lang="ru-RU" dirty="0" smtClean="0"/>
              <a:t>огня.</a:t>
            </a:r>
          </a:p>
          <a:p>
            <a:r>
              <a:rPr lang="ru-RU" dirty="0" err="1" smtClean="0"/>
              <a:t>Абз</a:t>
            </a:r>
            <a:r>
              <a:rPr lang="ru-RU" dirty="0" smtClean="0"/>
              <a:t>. 1 ст. 53 Устава ООН: </a:t>
            </a:r>
            <a:r>
              <a:rPr lang="ru-RU" dirty="0" err="1" smtClean="0"/>
              <a:t>СБ</a:t>
            </a:r>
            <a:r>
              <a:rPr lang="ru-RU" dirty="0" smtClean="0"/>
              <a:t> ООН может делегировать </a:t>
            </a:r>
            <a:r>
              <a:rPr lang="ru-RU" dirty="0"/>
              <a:t>полномочия по применению принудительных </a:t>
            </a:r>
            <a:r>
              <a:rPr lang="ru-RU" dirty="0" smtClean="0"/>
              <a:t>мер </a:t>
            </a:r>
            <a:r>
              <a:rPr lang="ru-RU" b="1" dirty="0" smtClean="0"/>
              <a:t>региональным организациям</a:t>
            </a:r>
            <a:r>
              <a:rPr lang="ru-RU" dirty="0" smtClean="0"/>
              <a:t>. В </a:t>
            </a:r>
            <a:r>
              <a:rPr lang="ru-RU" dirty="0"/>
              <a:t>любом случае при получении мандата однозначно требуется запросить достаточно определенные </a:t>
            </a:r>
            <a:r>
              <a:rPr lang="ru-RU" dirty="0" smtClean="0"/>
              <a:t>полномочия. Примеры: миротворцы России после 1991 г.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72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en-US" dirty="0"/>
          </a:p>
        </p:txBody>
      </p:sp>
      <p:pic>
        <p:nvPicPr>
          <p:cNvPr id="4" name="Content Placeholder 3" descr="C:\Users\112614\AppData\Local\Microsoft\Windows\Temporary Internet Files\Content.Outlook\VAS7LEA5\V_SH369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3017308" cy="45259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57600" y="1981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dirty="0" smtClean="0"/>
              <a:t>Илья Витальевич Рачков,</a:t>
            </a:r>
            <a:br>
              <a:rPr lang="ru-RU" dirty="0" smtClean="0"/>
            </a:br>
            <a:r>
              <a:rPr lang="ru-RU" dirty="0" smtClean="0"/>
              <a:t>партнёр, Московский офис</a:t>
            </a:r>
            <a:br>
              <a:rPr lang="ru-RU" dirty="0" smtClean="0"/>
            </a:br>
            <a:r>
              <a:rPr lang="ru-RU" dirty="0" smtClean="0"/>
              <a:t>«Кинг энд </a:t>
            </a:r>
            <a:r>
              <a:rPr lang="ru-RU" dirty="0" err="1" smtClean="0"/>
              <a:t>Спалдинг</a:t>
            </a:r>
            <a:r>
              <a:rPr lang="ru-RU" dirty="0" smtClean="0"/>
              <a:t>»,</a:t>
            </a:r>
            <a:br>
              <a:rPr lang="ru-RU" dirty="0" smtClean="0"/>
            </a:br>
            <a:r>
              <a:rPr lang="ru-RU" dirty="0" smtClean="0"/>
              <a:t>кандидат юридических наук,</a:t>
            </a:r>
            <a:br>
              <a:rPr lang="ru-RU" dirty="0" smtClean="0"/>
            </a:br>
            <a:r>
              <a:rPr lang="ru-RU" dirty="0" smtClean="0"/>
              <a:t>магистр права (</a:t>
            </a:r>
            <a:r>
              <a:rPr lang="en-US" dirty="0" smtClean="0"/>
              <a:t>LL.M.</a:t>
            </a:r>
            <a:r>
              <a:rPr lang="ru-RU" dirty="0" smtClean="0"/>
              <a:t>), адвокат,</a:t>
            </a:r>
            <a:br>
              <a:rPr lang="ru-RU" dirty="0" smtClean="0"/>
            </a:br>
            <a:r>
              <a:rPr lang="ru-RU" dirty="0" smtClean="0"/>
              <a:t>доцент кафедры международного права</a:t>
            </a:r>
            <a:br>
              <a:rPr lang="ru-RU" dirty="0" smtClean="0"/>
            </a:br>
            <a:r>
              <a:rPr lang="ru-RU" dirty="0" smtClean="0"/>
              <a:t>международно-правового факультета </a:t>
            </a:r>
            <a:r>
              <a:rPr lang="ru-RU" dirty="0" smtClean="0"/>
              <a:t>МГИМО</a:t>
            </a:r>
            <a:r>
              <a:rPr lang="en-GB" dirty="0"/>
              <a:t> </a:t>
            </a:r>
            <a:r>
              <a:rPr lang="ru-RU" dirty="0" smtClean="0"/>
              <a:t>МИД России</a:t>
            </a:r>
            <a:endParaRPr lang="ru-R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история вопроса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До эпохи просвещения: «справедливая война» была разрешена.</a:t>
            </a:r>
          </a:p>
          <a:p>
            <a:r>
              <a:rPr lang="ru-RU" dirty="0" smtClean="0"/>
              <a:t>Эпоха просвещения:</a:t>
            </a:r>
            <a:r>
              <a:rPr lang="en-US" dirty="0"/>
              <a:t> </a:t>
            </a:r>
            <a:r>
              <a:rPr lang="ru-RU" dirty="0" smtClean="0"/>
              <a:t>п</a:t>
            </a:r>
            <a:r>
              <a:rPr lang="en-US" dirty="0" err="1" smtClean="0"/>
              <a:t>раво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войну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признавалось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и </a:t>
            </a:r>
            <a:r>
              <a:rPr lang="en-US" dirty="0" err="1"/>
              <a:t>война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была</a:t>
            </a:r>
            <a:r>
              <a:rPr lang="en-US" dirty="0"/>
              <a:t> </a:t>
            </a:r>
            <a:r>
              <a:rPr lang="en-US" dirty="0" err="1"/>
              <a:t>запрещена</a:t>
            </a:r>
            <a:r>
              <a:rPr lang="en-US" dirty="0" smtClean="0"/>
              <a:t>.</a:t>
            </a:r>
            <a:r>
              <a:rPr lang="ru-RU" dirty="0" smtClean="0"/>
              <a:t> Отсюда – т</a:t>
            </a:r>
            <a:r>
              <a:rPr lang="en-US" dirty="0" err="1" smtClean="0"/>
              <a:t>еория</a:t>
            </a:r>
            <a:r>
              <a:rPr lang="en-US" dirty="0" smtClean="0"/>
              <a:t> </a:t>
            </a:r>
            <a:r>
              <a:rPr lang="en-US" dirty="0" err="1"/>
              <a:t>индифферентности</a:t>
            </a:r>
            <a:r>
              <a:rPr lang="en-US" dirty="0"/>
              <a:t> </a:t>
            </a:r>
            <a:r>
              <a:rPr lang="ru-RU" dirty="0" smtClean="0"/>
              <a:t>МП </a:t>
            </a:r>
            <a:r>
              <a:rPr lang="en-US" dirty="0" smtClean="0"/>
              <a:t>в </a:t>
            </a:r>
            <a:r>
              <a:rPr lang="en-US" dirty="0" err="1"/>
              <a:t>отношении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войну</a:t>
            </a:r>
            <a:r>
              <a:rPr lang="ru-RU" dirty="0" smtClean="0"/>
              <a:t>; эта теория </a:t>
            </a:r>
            <a:r>
              <a:rPr lang="en-US" dirty="0" err="1" smtClean="0"/>
              <a:t>оставалась</a:t>
            </a:r>
            <a:r>
              <a:rPr lang="en-US" dirty="0" smtClean="0"/>
              <a:t> </a:t>
            </a:r>
            <a:r>
              <a:rPr lang="en-US" dirty="0" err="1"/>
              <a:t>позитивным</a:t>
            </a:r>
            <a:r>
              <a:rPr lang="en-US" dirty="0"/>
              <a:t> </a:t>
            </a:r>
            <a:r>
              <a:rPr lang="en-US" dirty="0" err="1"/>
              <a:t>правом</a:t>
            </a:r>
            <a:r>
              <a:rPr lang="en-US" dirty="0"/>
              <a:t> </a:t>
            </a:r>
            <a:r>
              <a:rPr lang="en-US" dirty="0" err="1"/>
              <a:t>вплоть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Первой</a:t>
            </a:r>
            <a:r>
              <a:rPr lang="en-US" dirty="0"/>
              <a:t> </a:t>
            </a:r>
            <a:r>
              <a:rPr lang="en-US" dirty="0" err="1"/>
              <a:t>мировой</a:t>
            </a:r>
            <a:r>
              <a:rPr lang="en-US" dirty="0"/>
              <a:t> </a:t>
            </a:r>
            <a:r>
              <a:rPr lang="en-US" dirty="0" err="1" smtClean="0"/>
              <a:t>войны</a:t>
            </a:r>
            <a:r>
              <a:rPr lang="ru-RU" dirty="0" smtClean="0"/>
              <a:t>.</a:t>
            </a:r>
          </a:p>
          <a:p>
            <a:r>
              <a:rPr lang="en-US" dirty="0" err="1"/>
              <a:t>Гаагские</a:t>
            </a:r>
            <a:r>
              <a:rPr lang="en-US" dirty="0"/>
              <a:t> </a:t>
            </a:r>
            <a:r>
              <a:rPr lang="en-US" dirty="0" err="1"/>
              <a:t>мирные</a:t>
            </a:r>
            <a:r>
              <a:rPr lang="en-US" dirty="0"/>
              <a:t> </a:t>
            </a:r>
            <a:r>
              <a:rPr lang="en-US" dirty="0" err="1"/>
              <a:t>конференции</a:t>
            </a:r>
            <a:r>
              <a:rPr lang="en-US" dirty="0"/>
              <a:t> 1899 и 1907 </a:t>
            </a:r>
            <a:r>
              <a:rPr lang="en-US" dirty="0" smtClean="0"/>
              <a:t>г</a:t>
            </a:r>
            <a:r>
              <a:rPr lang="ru-RU" dirty="0" smtClean="0"/>
              <a:t>.: правила и обычаи ведения войны и мирное урегулирование споров.</a:t>
            </a:r>
          </a:p>
          <a:p>
            <a:r>
              <a:rPr lang="ru-RU" dirty="0" smtClean="0"/>
              <a:t>З</a:t>
            </a:r>
            <a:r>
              <a:rPr lang="en-US" dirty="0" err="1" smtClean="0"/>
              <a:t>апрет</a:t>
            </a:r>
            <a:r>
              <a:rPr lang="en-US" dirty="0" smtClean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военной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/>
              <a:t> </a:t>
            </a:r>
            <a:r>
              <a:rPr lang="ru-RU" dirty="0" smtClean="0"/>
              <a:t>(только для </a:t>
            </a:r>
            <a:r>
              <a:rPr lang="en-US" dirty="0" err="1" smtClean="0"/>
              <a:t>истребования</a:t>
            </a:r>
            <a:r>
              <a:rPr lang="en-US" dirty="0" smtClean="0"/>
              <a:t> </a:t>
            </a:r>
            <a:r>
              <a:rPr lang="en-US" dirty="0" err="1"/>
              <a:t>договорных</a:t>
            </a:r>
            <a:r>
              <a:rPr lang="en-US" dirty="0"/>
              <a:t> </a:t>
            </a:r>
            <a:r>
              <a:rPr lang="en-US" dirty="0" err="1" smtClean="0"/>
              <a:t>долгов</a:t>
            </a:r>
            <a:r>
              <a:rPr lang="ru-RU" dirty="0" smtClean="0"/>
              <a:t>): </a:t>
            </a:r>
            <a:r>
              <a:rPr lang="en-US" dirty="0" err="1" smtClean="0"/>
              <a:t>Конвенция</a:t>
            </a:r>
            <a:r>
              <a:rPr lang="en-US" dirty="0" smtClean="0"/>
              <a:t> </a:t>
            </a:r>
            <a:r>
              <a:rPr lang="en-US" dirty="0" err="1" smtClean="0"/>
              <a:t>Драго-Портера</a:t>
            </a:r>
            <a:r>
              <a:rPr lang="ru-RU" dirty="0" smtClean="0"/>
              <a:t> (1907 г.)</a:t>
            </a:r>
          </a:p>
          <a:p>
            <a:r>
              <a:rPr lang="ru-RU" dirty="0" smtClean="0"/>
              <a:t>И</a:t>
            </a:r>
            <a:r>
              <a:rPr lang="en-US" dirty="0" err="1" smtClean="0"/>
              <a:t>де</a:t>
            </a:r>
            <a:r>
              <a:rPr lang="ru-RU" dirty="0" smtClean="0"/>
              <a:t>я</a:t>
            </a:r>
            <a:r>
              <a:rPr lang="en-US" dirty="0" smtClean="0"/>
              <a:t> </a:t>
            </a:r>
            <a:r>
              <a:rPr lang="en-US" dirty="0"/>
              <a:t>о </a:t>
            </a:r>
            <a:r>
              <a:rPr lang="en-US" b="1" dirty="0" err="1"/>
              <a:t>системе</a:t>
            </a:r>
            <a:r>
              <a:rPr lang="en-US" b="1" dirty="0"/>
              <a:t> </a:t>
            </a:r>
            <a:r>
              <a:rPr lang="en-US" b="1" dirty="0" err="1"/>
              <a:t>коллективной</a:t>
            </a:r>
            <a:r>
              <a:rPr lang="en-US" b="1" dirty="0"/>
              <a:t> </a:t>
            </a:r>
            <a:r>
              <a:rPr lang="en-US" b="1" dirty="0" err="1" smtClean="0"/>
              <a:t>безопасности</a:t>
            </a:r>
            <a:r>
              <a:rPr lang="ru-RU" b="1" dirty="0" smtClean="0"/>
              <a:t> </a:t>
            </a:r>
            <a:r>
              <a:rPr lang="en-US" dirty="0" smtClean="0"/>
              <a:t>в </a:t>
            </a:r>
            <a:r>
              <a:rPr lang="en-US" dirty="0" err="1"/>
              <a:t>рамках</a:t>
            </a:r>
            <a:r>
              <a:rPr lang="en-US" dirty="0"/>
              <a:t> </a:t>
            </a:r>
            <a:r>
              <a:rPr lang="en-US" dirty="0" err="1"/>
              <a:t>Лиги</a:t>
            </a:r>
            <a:r>
              <a:rPr lang="en-US" dirty="0"/>
              <a:t> </a:t>
            </a:r>
            <a:r>
              <a:rPr lang="en-US" dirty="0" err="1" smtClean="0"/>
              <a:t>Наций</a:t>
            </a:r>
            <a:r>
              <a:rPr lang="ru-RU" dirty="0" smtClean="0"/>
              <a:t>: </a:t>
            </a:r>
          </a:p>
          <a:p>
            <a:pPr lvl="1">
              <a:buFontTx/>
              <a:buChar char="-"/>
            </a:pPr>
            <a:r>
              <a:rPr lang="en-US" dirty="0" err="1" smtClean="0"/>
              <a:t>Война</a:t>
            </a:r>
            <a:r>
              <a:rPr lang="en-US" dirty="0" smtClean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членами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 </a:t>
            </a:r>
            <a:r>
              <a:rPr lang="ru-RU" dirty="0" smtClean="0"/>
              <a:t>= </a:t>
            </a:r>
            <a:r>
              <a:rPr lang="en-US" dirty="0" err="1" smtClean="0"/>
              <a:t>вопрос</a:t>
            </a:r>
            <a:r>
              <a:rPr lang="en-US" dirty="0"/>
              <a:t>, </a:t>
            </a:r>
            <a:r>
              <a:rPr lang="en-US" dirty="0" err="1"/>
              <a:t>затрагивающий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 smtClean="0"/>
              <a:t>членов</a:t>
            </a:r>
            <a:r>
              <a:rPr lang="ru-RU" dirty="0" smtClean="0"/>
              <a:t>;</a:t>
            </a:r>
          </a:p>
          <a:p>
            <a:pPr lvl="1">
              <a:buFontTx/>
              <a:buChar char="-"/>
            </a:pPr>
            <a:r>
              <a:rPr lang="en-US" dirty="0" err="1" smtClean="0"/>
              <a:t>Обеспечение</a:t>
            </a:r>
            <a:r>
              <a:rPr lang="en-US" dirty="0" smtClean="0"/>
              <a:t> </a:t>
            </a:r>
            <a:r>
              <a:rPr lang="en-US" dirty="0" err="1" smtClean="0"/>
              <a:t>мира</a:t>
            </a:r>
            <a:r>
              <a:rPr lang="en-US" dirty="0" smtClean="0"/>
              <a:t> </a:t>
            </a:r>
            <a:r>
              <a:rPr lang="en-US" dirty="0" err="1" smtClean="0"/>
              <a:t>является</a:t>
            </a:r>
            <a:r>
              <a:rPr lang="en-US" dirty="0" smtClean="0"/>
              <a:t> </a:t>
            </a:r>
            <a:r>
              <a:rPr lang="en-US" dirty="0" err="1" smtClean="0"/>
              <a:t>задачей</a:t>
            </a:r>
            <a:r>
              <a:rPr lang="en-US" dirty="0" smtClean="0"/>
              <a:t> </a:t>
            </a:r>
            <a:r>
              <a:rPr lang="en-US" dirty="0" err="1" smtClean="0"/>
              <a:t>организации</a:t>
            </a:r>
            <a:r>
              <a:rPr lang="en-US" dirty="0" smtClean="0"/>
              <a:t> (</a:t>
            </a:r>
            <a:r>
              <a:rPr lang="ru-RU" dirty="0" smtClean="0"/>
              <a:t>ст. 11 </a:t>
            </a:r>
            <a:r>
              <a:rPr lang="en-US" dirty="0" err="1" smtClean="0"/>
              <a:t>Устава</a:t>
            </a:r>
            <a:r>
              <a:rPr lang="en-US" dirty="0" smtClean="0"/>
              <a:t> </a:t>
            </a:r>
            <a:r>
              <a:rPr lang="en-US" dirty="0" err="1" smtClean="0"/>
              <a:t>Лиги</a:t>
            </a:r>
            <a:r>
              <a:rPr lang="en-US" dirty="0" smtClean="0"/>
              <a:t> </a:t>
            </a:r>
            <a:r>
              <a:rPr lang="en-US" dirty="0" err="1" smtClean="0"/>
              <a:t>Наций</a:t>
            </a:r>
            <a:r>
              <a:rPr lang="ru-RU" dirty="0" smtClean="0"/>
              <a:t>);</a:t>
            </a:r>
          </a:p>
          <a:p>
            <a:pPr lvl="1">
              <a:buFontTx/>
              <a:buChar char="-"/>
            </a:pPr>
            <a:r>
              <a:rPr lang="en-US" dirty="0" err="1" smtClean="0"/>
              <a:t>Запре</a:t>
            </a:r>
            <a:r>
              <a:rPr lang="ru-RU" dirty="0" smtClean="0"/>
              <a:t>т</a:t>
            </a:r>
            <a:r>
              <a:rPr lang="en-US" dirty="0" smtClean="0"/>
              <a:t> "</a:t>
            </a:r>
            <a:r>
              <a:rPr lang="en-US" dirty="0" err="1" smtClean="0"/>
              <a:t>прибегать</a:t>
            </a:r>
            <a:r>
              <a:rPr lang="en-US" dirty="0" smtClean="0"/>
              <a:t> к </a:t>
            </a:r>
            <a:r>
              <a:rPr lang="en-US" dirty="0" err="1" smtClean="0"/>
              <a:t>войне</a:t>
            </a:r>
            <a:r>
              <a:rPr lang="en-US" dirty="0" smtClean="0"/>
              <a:t>" </a:t>
            </a:r>
            <a:r>
              <a:rPr lang="en-US" dirty="0" err="1" smtClean="0"/>
              <a:t>во</a:t>
            </a:r>
            <a:r>
              <a:rPr lang="en-US" dirty="0" smtClean="0"/>
              <a:t> </a:t>
            </a:r>
            <a:r>
              <a:rPr lang="en-US" dirty="0" err="1" smtClean="0"/>
              <a:t>время</a:t>
            </a:r>
            <a:r>
              <a:rPr lang="en-US" dirty="0" smtClean="0"/>
              <a:t> </a:t>
            </a:r>
            <a:r>
              <a:rPr lang="en-US" dirty="0" err="1" smtClean="0"/>
              <a:t>проведения</a:t>
            </a:r>
            <a:r>
              <a:rPr lang="en-US" dirty="0" smtClean="0"/>
              <a:t> </a:t>
            </a:r>
            <a:r>
              <a:rPr lang="en-US" dirty="0" err="1" smtClean="0"/>
              <a:t>процедуры</a:t>
            </a:r>
            <a:r>
              <a:rPr lang="en-US" dirty="0" smtClean="0"/>
              <a:t> </a:t>
            </a:r>
            <a:r>
              <a:rPr lang="en-US" dirty="0" err="1" smtClean="0"/>
              <a:t>мирного</a:t>
            </a:r>
            <a:r>
              <a:rPr lang="en-US" dirty="0" smtClean="0"/>
              <a:t> </a:t>
            </a:r>
            <a:r>
              <a:rPr lang="en-US" dirty="0" err="1" smtClean="0"/>
              <a:t>урегулирования</a:t>
            </a:r>
            <a:r>
              <a:rPr lang="en-US" dirty="0" smtClean="0"/>
              <a:t> </a:t>
            </a:r>
            <a:r>
              <a:rPr lang="en-US" dirty="0" err="1" smtClean="0"/>
              <a:t>спора</a:t>
            </a:r>
            <a:r>
              <a:rPr lang="ru-RU" dirty="0" smtClean="0"/>
              <a:t> (ст. 13 Устава)</a:t>
            </a:r>
            <a:r>
              <a:rPr lang="en-US" dirty="0" smtClean="0"/>
              <a:t>. 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ru-RU" dirty="0" smtClean="0"/>
              <a:t>З</a:t>
            </a:r>
            <a:r>
              <a:rPr lang="en-US" dirty="0" err="1" smtClean="0"/>
              <a:t>апре</a:t>
            </a:r>
            <a:r>
              <a:rPr lang="ru-RU" dirty="0" smtClean="0"/>
              <a:t>т</a:t>
            </a:r>
            <a:r>
              <a:rPr lang="en-US" dirty="0" smtClean="0"/>
              <a:t> </a:t>
            </a:r>
            <a:r>
              <a:rPr lang="en-US" dirty="0" err="1" smtClean="0"/>
              <a:t>использовать</a:t>
            </a:r>
            <a:r>
              <a:rPr lang="en-US" dirty="0" smtClean="0"/>
              <a:t> </a:t>
            </a:r>
            <a:r>
              <a:rPr lang="en-US" dirty="0" err="1" smtClean="0"/>
              <a:t>войну</a:t>
            </a:r>
            <a:r>
              <a:rPr lang="en-US" dirty="0" smtClean="0"/>
              <a:t> </a:t>
            </a:r>
            <a:r>
              <a:rPr lang="en-US" dirty="0" err="1" smtClean="0"/>
              <a:t>против</a:t>
            </a:r>
            <a:r>
              <a:rPr lang="en-US" dirty="0" smtClean="0"/>
              <a:t> </a:t>
            </a:r>
            <a:r>
              <a:rPr lang="en-US" dirty="0" err="1" smtClean="0"/>
              <a:t>государства</a:t>
            </a:r>
            <a:r>
              <a:rPr lang="en-US" dirty="0" smtClean="0"/>
              <a:t>, </a:t>
            </a:r>
            <a:r>
              <a:rPr lang="en-US" dirty="0" err="1" smtClean="0"/>
              <a:t>которое</a:t>
            </a:r>
            <a:r>
              <a:rPr lang="en-US" dirty="0" smtClean="0"/>
              <a:t> </a:t>
            </a:r>
            <a:r>
              <a:rPr lang="en-US" dirty="0" err="1" smtClean="0"/>
              <a:t>обязуется</a:t>
            </a:r>
            <a:r>
              <a:rPr lang="en-US" dirty="0" smtClean="0"/>
              <a:t> </a:t>
            </a:r>
            <a:r>
              <a:rPr lang="en-US" dirty="0" err="1" smtClean="0"/>
              <a:t>выполнять</a:t>
            </a:r>
            <a:r>
              <a:rPr lang="en-US" dirty="0" smtClean="0"/>
              <a:t> </a:t>
            </a:r>
            <a:r>
              <a:rPr lang="en-US" dirty="0" err="1" smtClean="0"/>
              <a:t>решения</a:t>
            </a:r>
            <a:r>
              <a:rPr lang="en-US" dirty="0" smtClean="0"/>
              <a:t>, </a:t>
            </a:r>
            <a:r>
              <a:rPr lang="en-US" dirty="0" err="1" smtClean="0"/>
              <a:t>принятые</a:t>
            </a:r>
            <a:r>
              <a:rPr lang="en-US" dirty="0" smtClean="0"/>
              <a:t> в </a:t>
            </a:r>
            <a:r>
              <a:rPr lang="en-US" dirty="0" err="1" smtClean="0"/>
              <a:t>процессе</a:t>
            </a:r>
            <a:r>
              <a:rPr lang="en-US" dirty="0" smtClean="0"/>
              <a:t> </a:t>
            </a:r>
            <a:r>
              <a:rPr lang="en-US" dirty="0" err="1" smtClean="0"/>
              <a:t>мирного</a:t>
            </a:r>
            <a:r>
              <a:rPr lang="en-US" dirty="0" smtClean="0"/>
              <a:t> </a:t>
            </a:r>
            <a:r>
              <a:rPr lang="en-US" dirty="0" err="1" smtClean="0"/>
              <a:t>урегулирования</a:t>
            </a:r>
            <a:r>
              <a:rPr lang="en-US" dirty="0" smtClean="0"/>
              <a:t> </a:t>
            </a:r>
            <a:r>
              <a:rPr lang="en-US" dirty="0" err="1" smtClean="0"/>
              <a:t>споров</a:t>
            </a:r>
            <a:r>
              <a:rPr lang="en-US" dirty="0" smtClean="0"/>
              <a:t> (</a:t>
            </a:r>
            <a:r>
              <a:rPr lang="ru-RU" dirty="0" smtClean="0"/>
              <a:t>ст. 15 </a:t>
            </a:r>
            <a:r>
              <a:rPr lang="en-US" dirty="0" err="1" smtClean="0"/>
              <a:t>Устава</a:t>
            </a:r>
            <a:r>
              <a:rPr lang="en-US" dirty="0" smtClean="0"/>
              <a:t>). </a:t>
            </a:r>
            <a:endParaRPr lang="ru-RU" dirty="0"/>
          </a:p>
          <a:p>
            <a:pPr lvl="1">
              <a:buFontTx/>
              <a:buChar char="-"/>
            </a:pPr>
            <a:r>
              <a:rPr lang="en-US" dirty="0" smtClean="0"/>
              <a:t>В </a:t>
            </a:r>
            <a:r>
              <a:rPr lang="en-US" dirty="0" err="1" smtClean="0"/>
              <a:t>отношении</a:t>
            </a:r>
            <a:r>
              <a:rPr lang="en-US" dirty="0" smtClean="0"/>
              <a:t> </a:t>
            </a:r>
            <a:r>
              <a:rPr lang="en-US" dirty="0" err="1" smtClean="0"/>
              <a:t>государства</a:t>
            </a:r>
            <a:r>
              <a:rPr lang="en-US" dirty="0" smtClean="0"/>
              <a:t>, </a:t>
            </a:r>
            <a:r>
              <a:rPr lang="en-US" dirty="0" err="1" smtClean="0"/>
              <a:t>которое</a:t>
            </a:r>
            <a:r>
              <a:rPr lang="en-US" dirty="0" smtClean="0"/>
              <a:t> </a:t>
            </a:r>
            <a:r>
              <a:rPr lang="en-US" dirty="0" err="1" smtClean="0"/>
              <a:t>начнет</a:t>
            </a:r>
            <a:r>
              <a:rPr lang="en-US" dirty="0" smtClean="0"/>
              <a:t> </a:t>
            </a:r>
            <a:r>
              <a:rPr lang="en-US" dirty="0" err="1" smtClean="0"/>
              <a:t>войну</a:t>
            </a:r>
            <a:r>
              <a:rPr lang="en-US" dirty="0" smtClean="0"/>
              <a:t> в </a:t>
            </a:r>
            <a:r>
              <a:rPr lang="en-US" dirty="0" err="1" smtClean="0"/>
              <a:t>нарушение</a:t>
            </a:r>
            <a:r>
              <a:rPr lang="en-US" dirty="0" smtClean="0"/>
              <a:t> </a:t>
            </a:r>
            <a:r>
              <a:rPr lang="en-US" dirty="0" err="1" smtClean="0"/>
              <a:t>обязанностей</a:t>
            </a:r>
            <a:r>
              <a:rPr lang="en-US" dirty="0" smtClean="0"/>
              <a:t>, </a:t>
            </a:r>
            <a:r>
              <a:rPr lang="en-US" dirty="0" err="1" smtClean="0"/>
              <a:t>установленных</a:t>
            </a:r>
            <a:r>
              <a:rPr lang="en-US" dirty="0" smtClean="0"/>
              <a:t> </a:t>
            </a:r>
            <a:r>
              <a:rPr lang="en-US" dirty="0" err="1" smtClean="0"/>
              <a:t>Уставом</a:t>
            </a:r>
            <a:r>
              <a:rPr lang="en-US" dirty="0" smtClean="0"/>
              <a:t>, </a:t>
            </a:r>
            <a:r>
              <a:rPr lang="en-US" dirty="0" err="1" smtClean="0"/>
              <a:t>предусмотрены</a:t>
            </a:r>
            <a:r>
              <a:rPr lang="en-US" dirty="0" smtClean="0"/>
              <a:t> </a:t>
            </a:r>
            <a:r>
              <a:rPr lang="en-US" dirty="0" err="1" smtClean="0"/>
              <a:t>принудительные</a:t>
            </a:r>
            <a:r>
              <a:rPr lang="en-US" dirty="0" smtClean="0"/>
              <a:t> </a:t>
            </a:r>
            <a:r>
              <a:rPr lang="en-US" dirty="0" err="1" smtClean="0"/>
              <a:t>меры</a:t>
            </a:r>
            <a:r>
              <a:rPr lang="en-US" dirty="0" smtClean="0"/>
              <a:t> </a:t>
            </a:r>
            <a:r>
              <a:rPr lang="en-US" dirty="0" err="1" smtClean="0"/>
              <a:t>Лиги</a:t>
            </a:r>
            <a:r>
              <a:rPr lang="en-US" dirty="0" smtClean="0"/>
              <a:t> </a:t>
            </a:r>
            <a:r>
              <a:rPr lang="en-US" dirty="0" err="1" smtClean="0"/>
              <a:t>Наций</a:t>
            </a:r>
            <a:r>
              <a:rPr lang="en-US" dirty="0" smtClean="0"/>
              <a:t> (</a:t>
            </a:r>
            <a:r>
              <a:rPr lang="ru-RU" dirty="0" smtClean="0"/>
              <a:t>ст. 16 </a:t>
            </a:r>
            <a:r>
              <a:rPr lang="en-US" dirty="0" err="1" smtClean="0"/>
              <a:t>Устава</a:t>
            </a:r>
            <a:r>
              <a:rPr lang="en-US" dirty="0" smtClean="0"/>
              <a:t>).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ru-RU" dirty="0" smtClean="0"/>
              <a:t>Но: Устав Лиги Наций всё равно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предусматрива</a:t>
            </a:r>
            <a:r>
              <a:rPr lang="ru-RU" dirty="0" smtClean="0"/>
              <a:t>л</a:t>
            </a:r>
            <a:r>
              <a:rPr lang="en-US" dirty="0" smtClean="0"/>
              <a:t> </a:t>
            </a:r>
            <a:r>
              <a:rPr lang="en-US" dirty="0" err="1"/>
              <a:t>всеобщего</a:t>
            </a:r>
            <a:r>
              <a:rPr lang="en-US" dirty="0"/>
              <a:t> </a:t>
            </a:r>
            <a:r>
              <a:rPr lang="en-US" dirty="0" err="1"/>
              <a:t>запрета</a:t>
            </a:r>
            <a:r>
              <a:rPr lang="en-US" dirty="0"/>
              <a:t> </a:t>
            </a:r>
            <a:r>
              <a:rPr lang="en-US" dirty="0" err="1"/>
              <a:t>войны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0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Пакт </a:t>
            </a:r>
            <a:r>
              <a:rPr lang="ru-RU" dirty="0" err="1" smtClean="0"/>
              <a:t>Бриана</a:t>
            </a:r>
            <a:r>
              <a:rPr lang="ru-RU" dirty="0" smtClean="0"/>
              <a:t>-Келлога 1928 г.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 не</a:t>
            </a:r>
            <a:r>
              <a:rPr lang="en-US" dirty="0" err="1" smtClean="0"/>
              <a:t>му</a:t>
            </a:r>
            <a:r>
              <a:rPr lang="en-US" dirty="0" smtClean="0"/>
              <a:t> </a:t>
            </a:r>
            <a:r>
              <a:rPr lang="en-US" dirty="0" err="1" smtClean="0"/>
              <a:t>присоединилось</a:t>
            </a:r>
            <a:r>
              <a:rPr lang="en-US" dirty="0" smtClean="0"/>
              <a:t> </a:t>
            </a:r>
            <a:r>
              <a:rPr lang="en-US" dirty="0" err="1" smtClean="0"/>
              <a:t>большинство</a:t>
            </a:r>
            <a:r>
              <a:rPr lang="en-US" dirty="0" smtClean="0"/>
              <a:t> </a:t>
            </a:r>
            <a:r>
              <a:rPr lang="en-US" dirty="0" err="1" smtClean="0"/>
              <a:t>стран</a:t>
            </a:r>
            <a:r>
              <a:rPr lang="en-US" dirty="0" smtClean="0"/>
              <a:t> </a:t>
            </a:r>
            <a:r>
              <a:rPr lang="en-US" dirty="0" err="1" smtClean="0"/>
              <a:t>мира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err="1" smtClean="0"/>
              <a:t>Участники</a:t>
            </a:r>
            <a:r>
              <a:rPr lang="en-US" dirty="0" smtClean="0"/>
              <a:t> </a:t>
            </a:r>
            <a:r>
              <a:rPr lang="en-US" dirty="0" err="1"/>
              <a:t>Пакта</a:t>
            </a:r>
            <a:r>
              <a:rPr lang="en-US" dirty="0"/>
              <a:t> </a:t>
            </a:r>
            <a:r>
              <a:rPr lang="en-US" dirty="0" err="1"/>
              <a:t>осудили</a:t>
            </a:r>
            <a:r>
              <a:rPr lang="en-US" dirty="0"/>
              <a:t> </a:t>
            </a:r>
            <a:r>
              <a:rPr lang="en-US" dirty="0" err="1"/>
              <a:t>войну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средство</a:t>
            </a:r>
            <a:r>
              <a:rPr lang="en-US" dirty="0"/>
              <a:t> </a:t>
            </a:r>
            <a:r>
              <a:rPr lang="en-US" dirty="0" err="1"/>
              <a:t>разрешения</a:t>
            </a:r>
            <a:r>
              <a:rPr lang="en-US" dirty="0"/>
              <a:t> </a:t>
            </a:r>
            <a:r>
              <a:rPr lang="en-US" dirty="0" err="1"/>
              <a:t>международных</a:t>
            </a:r>
            <a:r>
              <a:rPr lang="en-US" dirty="0"/>
              <a:t> </a:t>
            </a:r>
            <a:r>
              <a:rPr lang="en-US" dirty="0" err="1"/>
              <a:t>конфликтов</a:t>
            </a:r>
            <a:r>
              <a:rPr lang="en-US" dirty="0"/>
              <a:t> и </a:t>
            </a:r>
            <a:r>
              <a:rPr lang="en-US" dirty="0" err="1"/>
              <a:t>отказались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применения</a:t>
            </a:r>
            <a:r>
              <a:rPr lang="en-US" dirty="0"/>
              <a:t>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</a:t>
            </a:r>
            <a:r>
              <a:rPr lang="en-US" dirty="0" err="1"/>
              <a:t>политики</a:t>
            </a:r>
            <a:r>
              <a:rPr lang="en-US" dirty="0"/>
              <a:t>. </a:t>
            </a:r>
            <a:endParaRPr lang="ru-RU" dirty="0" smtClean="0"/>
          </a:p>
          <a:p>
            <a:pPr lvl="1">
              <a:buFont typeface="Symbol"/>
              <a:buChar char="Þ"/>
            </a:pPr>
            <a:r>
              <a:rPr lang="en-US" dirty="0" err="1" smtClean="0"/>
              <a:t>всеобщее</a:t>
            </a:r>
            <a:r>
              <a:rPr lang="en-US" dirty="0" smtClean="0"/>
              <a:t> </a:t>
            </a:r>
            <a:r>
              <a:rPr lang="en-US" b="1" dirty="0" err="1"/>
              <a:t>запрещение</a:t>
            </a:r>
            <a:r>
              <a:rPr lang="en-US" b="1" dirty="0"/>
              <a:t> </a:t>
            </a:r>
            <a:r>
              <a:rPr lang="en-US" b="1" dirty="0" err="1"/>
              <a:t>войны</a:t>
            </a:r>
            <a:r>
              <a:rPr lang="en-US" dirty="0"/>
              <a:t> </a:t>
            </a:r>
            <a:r>
              <a:rPr lang="en-US" dirty="0" err="1"/>
              <a:t>получило</a:t>
            </a:r>
            <a:r>
              <a:rPr lang="en-US" dirty="0"/>
              <a:t> </a:t>
            </a:r>
            <a:r>
              <a:rPr lang="en-US" dirty="0" err="1"/>
              <a:t>юридическое</a:t>
            </a:r>
            <a:r>
              <a:rPr lang="en-US" dirty="0"/>
              <a:t> </a:t>
            </a:r>
            <a:r>
              <a:rPr lang="en-US" dirty="0" err="1" smtClean="0"/>
              <a:t>закрепление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Однако</a:t>
            </a:r>
            <a:r>
              <a:rPr lang="en-US" dirty="0" smtClean="0"/>
              <a:t> </a:t>
            </a:r>
            <a:r>
              <a:rPr lang="ru-RU" dirty="0" smtClean="0"/>
              <a:t>Пакт </a:t>
            </a:r>
            <a:r>
              <a:rPr lang="en-US" dirty="0" err="1" smtClean="0"/>
              <a:t>имел</a:t>
            </a:r>
            <a:r>
              <a:rPr lang="en-US" dirty="0" smtClean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решающих</a:t>
            </a:r>
            <a:r>
              <a:rPr lang="en-US" dirty="0"/>
              <a:t> </a:t>
            </a:r>
            <a:r>
              <a:rPr lang="en-US" b="1" dirty="0" err="1" smtClean="0"/>
              <a:t>недостатка</a:t>
            </a:r>
            <a:r>
              <a:rPr lang="ru-RU" b="1" dirty="0" smtClean="0"/>
              <a:t>:</a:t>
            </a:r>
            <a:r>
              <a:rPr lang="en-US" dirty="0" smtClean="0"/>
              <a:t> </a:t>
            </a:r>
            <a:endParaRPr lang="ru-RU" dirty="0" smtClean="0"/>
          </a:p>
          <a:p>
            <a:pPr marL="914400" lvl="1" indent="-514350">
              <a:buAutoNum type="arabicParenR"/>
            </a:pPr>
            <a:r>
              <a:rPr lang="en-US" dirty="0" err="1" smtClean="0"/>
              <a:t>дальнейшему</a:t>
            </a:r>
            <a:r>
              <a:rPr lang="en-US" dirty="0" smtClean="0"/>
              <a:t> </a:t>
            </a:r>
            <a:r>
              <a:rPr lang="en-US" dirty="0" err="1"/>
              <a:t>формированию</a:t>
            </a:r>
            <a:r>
              <a:rPr lang="en-US" dirty="0"/>
              <a:t> </a:t>
            </a:r>
            <a:r>
              <a:rPr lang="en-US" dirty="0" err="1"/>
              <a:t>материального</a:t>
            </a:r>
            <a:r>
              <a:rPr lang="en-US" dirty="0"/>
              <a:t> </a:t>
            </a:r>
            <a:r>
              <a:rPr lang="en-US" dirty="0" err="1"/>
              <a:t>запрета</a:t>
            </a:r>
            <a:r>
              <a:rPr lang="en-US" dirty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соответствовало</a:t>
            </a:r>
            <a:r>
              <a:rPr lang="en-US" dirty="0"/>
              <a:t> </a:t>
            </a:r>
            <a:r>
              <a:rPr lang="en-US" dirty="0" err="1"/>
              <a:t>развитие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о </a:t>
            </a:r>
            <a:r>
              <a:rPr lang="en-US" dirty="0" err="1"/>
              <a:t>последствиях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 smtClean="0"/>
              <a:t>нарушения</a:t>
            </a:r>
            <a:r>
              <a:rPr lang="ru-RU" dirty="0" smtClean="0"/>
              <a:t> (т.е. </a:t>
            </a:r>
            <a:r>
              <a:rPr lang="en-US" dirty="0" err="1" smtClean="0"/>
              <a:t>санкций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endParaRPr lang="ru-RU" dirty="0"/>
          </a:p>
          <a:p>
            <a:pPr marL="914400" lvl="1" indent="-514350">
              <a:buAutoNum type="arabicParenR"/>
            </a:pPr>
            <a:r>
              <a:rPr lang="ru-RU" dirty="0" smtClean="0"/>
              <a:t>З</a:t>
            </a:r>
            <a:r>
              <a:rPr lang="en-US" dirty="0" err="1" smtClean="0"/>
              <a:t>апре</a:t>
            </a:r>
            <a:r>
              <a:rPr lang="ru-RU" dirty="0" smtClean="0"/>
              <a:t>т касался </a:t>
            </a:r>
            <a:r>
              <a:rPr lang="en-US" dirty="0" err="1" smtClean="0"/>
              <a:t>лишь</a:t>
            </a:r>
            <a:r>
              <a:rPr lang="en-US" dirty="0" smtClean="0"/>
              <a:t> </a:t>
            </a:r>
            <a:r>
              <a:rPr lang="ru-RU" dirty="0" smtClean="0"/>
              <a:t>«</a:t>
            </a:r>
            <a:r>
              <a:rPr lang="en-US" dirty="0" err="1" smtClean="0"/>
              <a:t>войны</a:t>
            </a:r>
            <a:r>
              <a:rPr lang="ru-RU" dirty="0" smtClean="0"/>
              <a:t>». П</a:t>
            </a:r>
            <a:r>
              <a:rPr lang="en-US" dirty="0" err="1" smtClean="0"/>
              <a:t>рактически</a:t>
            </a:r>
            <a:r>
              <a:rPr lang="en-US" dirty="0" smtClean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привело</a:t>
            </a:r>
            <a:r>
              <a:rPr lang="en-US" dirty="0"/>
              <a:t> к </a:t>
            </a:r>
            <a:r>
              <a:rPr lang="en-US" dirty="0" err="1"/>
              <a:t>тому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военные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существу</a:t>
            </a:r>
            <a:r>
              <a:rPr lang="en-US" dirty="0"/>
              <a:t> </a:t>
            </a:r>
            <a:r>
              <a:rPr lang="en-US" dirty="0" err="1" smtClean="0"/>
              <a:t>нарушали</a:t>
            </a:r>
            <a:r>
              <a:rPr lang="ru-RU" dirty="0" smtClean="0"/>
              <a:t> Пакт</a:t>
            </a:r>
            <a:r>
              <a:rPr lang="en-US" dirty="0" smtClean="0"/>
              <a:t>,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объявлялись</a:t>
            </a:r>
            <a:r>
              <a:rPr lang="en-US" dirty="0"/>
              <a:t>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 smtClean="0"/>
              <a:t>войны</a:t>
            </a:r>
            <a:r>
              <a:rPr lang="ru-RU" dirty="0" smtClean="0"/>
              <a:t> (напр., </a:t>
            </a:r>
            <a:r>
              <a:rPr lang="en-US" dirty="0" err="1" smtClean="0"/>
              <a:t>нападение</a:t>
            </a:r>
            <a:r>
              <a:rPr lang="en-US" dirty="0" smtClean="0"/>
              <a:t> </a:t>
            </a:r>
            <a:r>
              <a:rPr lang="en-US" dirty="0" err="1"/>
              <a:t>японских</a:t>
            </a:r>
            <a:r>
              <a:rPr lang="en-US" dirty="0"/>
              <a:t> </a:t>
            </a:r>
            <a:r>
              <a:rPr lang="en-US" dirty="0" err="1"/>
              <a:t>войск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Китай</a:t>
            </a:r>
            <a:r>
              <a:rPr lang="en-US" dirty="0"/>
              <a:t> в 1930-е </a:t>
            </a:r>
            <a:r>
              <a:rPr lang="en-US" dirty="0" smtClean="0"/>
              <a:t>г</a:t>
            </a:r>
            <a:r>
              <a:rPr lang="ru-RU" dirty="0" smtClean="0"/>
              <a:t>г.)</a:t>
            </a:r>
            <a:r>
              <a:rPr lang="en-US" dirty="0" smtClean="0"/>
              <a:t>. </a:t>
            </a:r>
            <a:endParaRPr lang="ru-RU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3200" dirty="0" smtClean="0"/>
              <a:t>В</a:t>
            </a:r>
            <a:r>
              <a:rPr lang="en-US" sz="3200" dirty="0" smtClean="0"/>
              <a:t> </a:t>
            </a:r>
            <a:r>
              <a:rPr lang="en-US" sz="3200" dirty="0" err="1"/>
              <a:t>целом</a:t>
            </a:r>
            <a:r>
              <a:rPr lang="en-US" sz="3200" dirty="0"/>
              <a:t> </a:t>
            </a:r>
            <a:r>
              <a:rPr lang="en-US" sz="3200" dirty="0" err="1"/>
              <a:t>война</a:t>
            </a:r>
            <a:r>
              <a:rPr lang="en-US" sz="3200" dirty="0"/>
              <a:t> </a:t>
            </a:r>
            <a:r>
              <a:rPr lang="en-US" sz="3200" dirty="0" err="1"/>
              <a:t>была</a:t>
            </a:r>
            <a:r>
              <a:rPr lang="en-US" sz="3200" dirty="0"/>
              <a:t> </a:t>
            </a:r>
            <a:r>
              <a:rPr lang="en-US" sz="3200" dirty="0" err="1"/>
              <a:t>допустима</a:t>
            </a:r>
            <a:r>
              <a:rPr lang="en-US" sz="3200" dirty="0"/>
              <a:t> в </a:t>
            </a:r>
            <a:r>
              <a:rPr lang="en-US" sz="3200" dirty="0" err="1"/>
              <a:t>целях</a:t>
            </a:r>
            <a:r>
              <a:rPr lang="en-US" sz="3200" dirty="0"/>
              <a:t> </a:t>
            </a:r>
            <a:r>
              <a:rPr lang="en-US" sz="3200" dirty="0" err="1" smtClean="0"/>
              <a:t>самообороны</a:t>
            </a:r>
            <a:r>
              <a:rPr lang="ru-RU" sz="3200" dirty="0" smtClean="0"/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err="1" smtClean="0"/>
              <a:t>Акты</a:t>
            </a:r>
            <a:r>
              <a:rPr lang="en-US" sz="3200" dirty="0" smtClean="0"/>
              <a:t> </a:t>
            </a:r>
            <a:r>
              <a:rPr lang="en-US" sz="3200" dirty="0" err="1"/>
              <a:t>агрессии</a:t>
            </a:r>
            <a:r>
              <a:rPr lang="en-US" sz="3200" dirty="0"/>
              <a:t> </a:t>
            </a:r>
            <a:r>
              <a:rPr lang="ru-RU" sz="3200" dirty="0" smtClean="0"/>
              <a:t>разных государств </a:t>
            </a:r>
            <a:r>
              <a:rPr lang="en-US" sz="3200" dirty="0" smtClean="0"/>
              <a:t>в </a:t>
            </a:r>
            <a:r>
              <a:rPr lang="en-US" sz="3200" dirty="0" err="1"/>
              <a:t>начале</a:t>
            </a:r>
            <a:r>
              <a:rPr lang="en-US" sz="3200" dirty="0"/>
              <a:t> </a:t>
            </a:r>
            <a:r>
              <a:rPr lang="en-US" sz="3200" dirty="0" err="1"/>
              <a:t>Второй</a:t>
            </a:r>
            <a:r>
              <a:rPr lang="en-US" sz="3200" dirty="0"/>
              <a:t> </a:t>
            </a:r>
            <a:r>
              <a:rPr lang="en-US" sz="3200" dirty="0" err="1"/>
              <a:t>мировой</a:t>
            </a:r>
            <a:r>
              <a:rPr lang="en-US" sz="3200" dirty="0"/>
              <a:t> </a:t>
            </a:r>
            <a:r>
              <a:rPr lang="en-US" sz="3200" dirty="0" err="1"/>
              <a:t>войны</a:t>
            </a:r>
            <a:r>
              <a:rPr lang="en-US" sz="3200" dirty="0"/>
              <a:t> </a:t>
            </a:r>
            <a:r>
              <a:rPr lang="en-US" sz="3200" dirty="0" err="1"/>
              <a:t>представляли</a:t>
            </a:r>
            <a:r>
              <a:rPr lang="en-US" sz="3200" dirty="0"/>
              <a:t> </a:t>
            </a:r>
            <a:r>
              <a:rPr lang="en-US" sz="3200" dirty="0" err="1"/>
              <a:t>собой</a:t>
            </a:r>
            <a:r>
              <a:rPr lang="en-US" sz="3200" dirty="0"/>
              <a:t> </a:t>
            </a:r>
            <a:r>
              <a:rPr lang="en-US" sz="3200" dirty="0" err="1"/>
              <a:t>однозначное</a:t>
            </a:r>
            <a:r>
              <a:rPr lang="en-US" sz="3200" dirty="0"/>
              <a:t> </a:t>
            </a:r>
            <a:r>
              <a:rPr lang="en-US" sz="3200" dirty="0" err="1" smtClean="0"/>
              <a:t>нарушение</a:t>
            </a:r>
            <a:r>
              <a:rPr lang="ru-RU" sz="3200" dirty="0" smtClean="0"/>
              <a:t> Пакта</a:t>
            </a:r>
            <a:r>
              <a:rPr lang="en-US" sz="3200" dirty="0" smtClean="0"/>
              <a:t> </a:t>
            </a:r>
            <a:r>
              <a:rPr lang="en-US" sz="3200" dirty="0" err="1" smtClean="0"/>
              <a:t>Бриана-Келлога</a:t>
            </a:r>
            <a:r>
              <a:rPr lang="en-US" sz="32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8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Устав ООН (1945 г.) – всеобщий запрет применения силы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Устав </a:t>
            </a:r>
            <a:r>
              <a:rPr lang="en-US" dirty="0" err="1" smtClean="0"/>
              <a:t>ООН</a:t>
            </a:r>
            <a:r>
              <a:rPr lang="en-US" dirty="0" smtClean="0"/>
              <a:t> </a:t>
            </a:r>
            <a:r>
              <a:rPr lang="en-US" dirty="0" err="1"/>
              <a:t>формировался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влиянием</a:t>
            </a:r>
            <a:r>
              <a:rPr lang="en-US" dirty="0"/>
              <a:t> </a:t>
            </a:r>
            <a:r>
              <a:rPr lang="en-US" dirty="0" err="1"/>
              <a:t>стремления</a:t>
            </a:r>
            <a:r>
              <a:rPr lang="en-US" dirty="0"/>
              <a:t> </a:t>
            </a:r>
            <a:r>
              <a:rPr lang="en-US" dirty="0" err="1"/>
              <a:t>предотвратить</a:t>
            </a:r>
            <a:r>
              <a:rPr lang="en-US" dirty="0"/>
              <a:t> </a:t>
            </a:r>
            <a:r>
              <a:rPr lang="en-US" dirty="0" err="1"/>
              <a:t>войну</a:t>
            </a:r>
            <a:r>
              <a:rPr lang="en-US" dirty="0"/>
              <a:t> и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 "</a:t>
            </a:r>
            <a:r>
              <a:rPr lang="en-US" dirty="0" err="1"/>
              <a:t>избавить</a:t>
            </a:r>
            <a:r>
              <a:rPr lang="en-US" dirty="0"/>
              <a:t> </a:t>
            </a:r>
            <a:r>
              <a:rPr lang="en-US" dirty="0" err="1"/>
              <a:t>грядущие</a:t>
            </a:r>
            <a:r>
              <a:rPr lang="en-US" dirty="0"/>
              <a:t> </a:t>
            </a:r>
            <a:r>
              <a:rPr lang="en-US" dirty="0" err="1"/>
              <a:t>поколения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бедствий</a:t>
            </a:r>
            <a:r>
              <a:rPr lang="en-US" dirty="0"/>
              <a:t> </a:t>
            </a:r>
            <a:r>
              <a:rPr lang="en-US" dirty="0" err="1"/>
              <a:t>войны</a:t>
            </a:r>
            <a:r>
              <a:rPr lang="en-US" dirty="0"/>
              <a:t>". </a:t>
            </a:r>
            <a:endParaRPr lang="ru-RU" dirty="0" smtClean="0"/>
          </a:p>
          <a:p>
            <a:pPr lvl="1">
              <a:buFont typeface="Symbol"/>
              <a:buChar char="Þ"/>
            </a:pPr>
            <a:r>
              <a:rPr lang="en-US" dirty="0" err="1" smtClean="0"/>
              <a:t>была</a:t>
            </a:r>
            <a:r>
              <a:rPr lang="en-US" dirty="0" smtClean="0"/>
              <a:t> </a:t>
            </a:r>
            <a:r>
              <a:rPr lang="en-US" dirty="0" err="1" smtClean="0"/>
              <a:t>создана</a:t>
            </a:r>
            <a:r>
              <a:rPr lang="en-US" dirty="0" smtClean="0"/>
              <a:t> </a:t>
            </a:r>
            <a:r>
              <a:rPr lang="ru-RU" dirty="0" smtClean="0"/>
              <a:t>новая </a:t>
            </a:r>
            <a:r>
              <a:rPr lang="en-US" dirty="0" err="1" smtClean="0"/>
              <a:t>система</a:t>
            </a:r>
            <a:r>
              <a:rPr lang="en-US" dirty="0" smtClean="0"/>
              <a:t> </a:t>
            </a:r>
            <a:r>
              <a:rPr lang="en-US" dirty="0" err="1"/>
              <a:t>коллективной</a:t>
            </a:r>
            <a:r>
              <a:rPr lang="en-US" dirty="0"/>
              <a:t> </a:t>
            </a:r>
            <a:r>
              <a:rPr lang="en-US" dirty="0" err="1" smtClean="0"/>
              <a:t>безопасности</a:t>
            </a:r>
            <a:r>
              <a:rPr lang="ru-RU" dirty="0" smtClean="0"/>
              <a:t>. Ее </a:t>
            </a:r>
            <a:r>
              <a:rPr lang="en-US" dirty="0" err="1" smtClean="0"/>
              <a:t>составной</a:t>
            </a:r>
            <a:r>
              <a:rPr lang="en-US" dirty="0" smtClean="0"/>
              <a:t> </a:t>
            </a:r>
            <a:r>
              <a:rPr lang="en-US" dirty="0" err="1"/>
              <a:t>частью</a:t>
            </a:r>
            <a:r>
              <a:rPr lang="en-US" dirty="0"/>
              <a:t> </a:t>
            </a:r>
            <a:r>
              <a:rPr lang="en-US" dirty="0" err="1" smtClean="0"/>
              <a:t>является</a:t>
            </a:r>
            <a:r>
              <a:rPr lang="en-US" dirty="0" smtClean="0"/>
              <a:t> </a:t>
            </a:r>
            <a:r>
              <a:rPr lang="en-US" b="1" dirty="0" err="1"/>
              <a:t>всеобщее</a:t>
            </a:r>
            <a:r>
              <a:rPr lang="en-US" b="1" dirty="0"/>
              <a:t> </a:t>
            </a:r>
            <a:r>
              <a:rPr lang="en-US" b="1" dirty="0" err="1"/>
              <a:t>запрещение</a:t>
            </a:r>
            <a:r>
              <a:rPr lang="en-US" b="1" dirty="0"/>
              <a:t> </a:t>
            </a:r>
            <a:r>
              <a:rPr lang="en-US" b="1" dirty="0" err="1"/>
              <a:t>применения</a:t>
            </a:r>
            <a:r>
              <a:rPr lang="en-US" b="1" dirty="0"/>
              <a:t> </a:t>
            </a:r>
            <a:r>
              <a:rPr lang="en-US" b="1" dirty="0" err="1" smtClean="0"/>
              <a:t>силы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П. 4 ст. 2 </a:t>
            </a:r>
            <a:r>
              <a:rPr lang="en-US" dirty="0" err="1" smtClean="0"/>
              <a:t>Устава</a:t>
            </a:r>
            <a:r>
              <a:rPr lang="en-US" dirty="0" smtClean="0"/>
              <a:t> </a:t>
            </a:r>
            <a:r>
              <a:rPr lang="en-US" dirty="0" err="1"/>
              <a:t>ООН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/>
              <a:t>"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Члены</a:t>
            </a:r>
            <a:r>
              <a:rPr lang="en-US" dirty="0"/>
              <a:t> </a:t>
            </a:r>
            <a:r>
              <a:rPr lang="en-US" dirty="0" err="1"/>
              <a:t>ООН</a:t>
            </a:r>
            <a:r>
              <a:rPr lang="en-US" dirty="0"/>
              <a:t> </a:t>
            </a:r>
            <a:r>
              <a:rPr lang="en-US" dirty="0" err="1"/>
              <a:t>воздерживаются</a:t>
            </a:r>
            <a:r>
              <a:rPr lang="en-US" dirty="0"/>
              <a:t> в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международных</a:t>
            </a:r>
            <a:r>
              <a:rPr lang="en-US" dirty="0"/>
              <a:t> </a:t>
            </a:r>
            <a:r>
              <a:rPr lang="en-US" dirty="0" err="1"/>
              <a:t>отношениях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угрозы</a:t>
            </a:r>
            <a:r>
              <a:rPr lang="en-US" dirty="0"/>
              <a:t> </a:t>
            </a:r>
            <a:r>
              <a:rPr lang="en-US" dirty="0" err="1"/>
              <a:t>силой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против</a:t>
            </a:r>
            <a:r>
              <a:rPr lang="en-US" dirty="0"/>
              <a:t> </a:t>
            </a:r>
            <a:r>
              <a:rPr lang="en-US" dirty="0" err="1"/>
              <a:t>территориальной</a:t>
            </a:r>
            <a:r>
              <a:rPr lang="en-US" dirty="0"/>
              <a:t> </a:t>
            </a:r>
            <a:r>
              <a:rPr lang="en-US" dirty="0" err="1"/>
              <a:t>неприкосновенности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политической</a:t>
            </a:r>
            <a:r>
              <a:rPr lang="en-US" dirty="0"/>
              <a:t> </a:t>
            </a:r>
            <a:r>
              <a:rPr lang="en-US" dirty="0" err="1"/>
              <a:t>независимости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государства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каким-либо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несовместимым</a:t>
            </a:r>
            <a:r>
              <a:rPr lang="en-US" dirty="0"/>
              <a:t> с </a:t>
            </a:r>
            <a:r>
              <a:rPr lang="en-US" dirty="0" err="1"/>
              <a:t>целями</a:t>
            </a:r>
            <a:r>
              <a:rPr lang="en-US" dirty="0"/>
              <a:t> </a:t>
            </a:r>
            <a:r>
              <a:rPr lang="en-US" dirty="0" err="1"/>
              <a:t>Объединенных</a:t>
            </a:r>
            <a:r>
              <a:rPr lang="en-US" dirty="0"/>
              <a:t> </a:t>
            </a:r>
            <a:r>
              <a:rPr lang="en-US" dirty="0" err="1"/>
              <a:t>Наций</a:t>
            </a:r>
            <a:r>
              <a:rPr lang="en-US" dirty="0"/>
              <a:t>". </a:t>
            </a:r>
            <a:endParaRPr lang="ru-RU" dirty="0" smtClean="0"/>
          </a:p>
          <a:p>
            <a:pPr lvl="1">
              <a:buFont typeface="Symbol"/>
              <a:buChar char="Þ"/>
            </a:pPr>
            <a:r>
              <a:rPr lang="en-US" dirty="0" err="1" smtClean="0"/>
              <a:t>тезис</a:t>
            </a:r>
            <a:r>
              <a:rPr lang="en-US" dirty="0" smtClean="0"/>
              <a:t> </a:t>
            </a:r>
            <a:r>
              <a:rPr lang="en-US" dirty="0"/>
              <a:t>о </a:t>
            </a:r>
            <a:r>
              <a:rPr lang="en-US" dirty="0" err="1"/>
              <a:t>запрете</a:t>
            </a:r>
            <a:r>
              <a:rPr lang="en-US" dirty="0"/>
              <a:t> </a:t>
            </a:r>
            <a:r>
              <a:rPr lang="en-US" dirty="0" err="1"/>
              <a:t>войны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ru-RU" dirty="0" smtClean="0"/>
              <a:t>Пакту </a:t>
            </a:r>
            <a:r>
              <a:rPr lang="en-US" dirty="0" err="1" smtClean="0"/>
              <a:t>Бриана-Келлога</a:t>
            </a:r>
            <a:r>
              <a:rPr lang="en-US" dirty="0" smtClean="0"/>
              <a:t> </a:t>
            </a:r>
            <a:r>
              <a:rPr lang="ru-RU" dirty="0" smtClean="0"/>
              <a:t>«разросся»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/>
              <a:t>всеобщего</a:t>
            </a:r>
            <a:r>
              <a:rPr lang="en-US" dirty="0"/>
              <a:t> </a:t>
            </a:r>
            <a:r>
              <a:rPr lang="en-US" dirty="0" err="1" smtClean="0"/>
              <a:t>запрещения</a:t>
            </a:r>
            <a:r>
              <a:rPr lang="en-US" dirty="0" smtClean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Многие</a:t>
            </a:r>
            <a:r>
              <a:rPr lang="en-US" dirty="0"/>
              <a:t> </a:t>
            </a:r>
            <a:r>
              <a:rPr lang="en-US" dirty="0" err="1"/>
              <a:t>международные</a:t>
            </a:r>
            <a:r>
              <a:rPr lang="en-US" dirty="0"/>
              <a:t> </a:t>
            </a:r>
            <a:r>
              <a:rPr lang="en-US" dirty="0" err="1"/>
              <a:t>договоры</a:t>
            </a:r>
            <a:r>
              <a:rPr lang="en-US" dirty="0"/>
              <a:t> и </a:t>
            </a:r>
            <a:r>
              <a:rPr lang="en-US" dirty="0" err="1"/>
              <a:t>международные</a:t>
            </a:r>
            <a:r>
              <a:rPr lang="en-US" dirty="0"/>
              <a:t> </a:t>
            </a:r>
            <a:r>
              <a:rPr lang="en-US" dirty="0" err="1"/>
              <a:t>заявления</a:t>
            </a:r>
            <a:r>
              <a:rPr lang="en-US" dirty="0"/>
              <a:t>, </a:t>
            </a:r>
            <a:r>
              <a:rPr lang="en-US" dirty="0" err="1"/>
              <a:t>принятые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/>
              <a:t>мировой</a:t>
            </a:r>
            <a:r>
              <a:rPr lang="en-US" dirty="0"/>
              <a:t> </a:t>
            </a:r>
            <a:r>
              <a:rPr lang="en-US" dirty="0" err="1"/>
              <a:t>войны</a:t>
            </a:r>
            <a:r>
              <a:rPr lang="en-US" dirty="0"/>
              <a:t>, </a:t>
            </a:r>
            <a:r>
              <a:rPr lang="en-US" dirty="0" err="1"/>
              <a:t>подтверждают</a:t>
            </a:r>
            <a:r>
              <a:rPr lang="en-US" dirty="0"/>
              <a:t> </a:t>
            </a:r>
            <a:r>
              <a:rPr lang="en-US" dirty="0" err="1"/>
              <a:t>названное</a:t>
            </a:r>
            <a:r>
              <a:rPr lang="en-US" dirty="0"/>
              <a:t> </a:t>
            </a:r>
            <a:r>
              <a:rPr lang="en-US" dirty="0" err="1"/>
              <a:t>всеобщее</a:t>
            </a:r>
            <a:r>
              <a:rPr lang="en-US" dirty="0"/>
              <a:t> </a:t>
            </a:r>
            <a:r>
              <a:rPr lang="en-US" dirty="0" err="1"/>
              <a:t>запрещение</a:t>
            </a:r>
            <a:r>
              <a:rPr lang="en-US" dirty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/>
              <a:t> и </a:t>
            </a:r>
            <a:r>
              <a:rPr lang="en-US" dirty="0" err="1"/>
              <a:t>закрепляют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в </a:t>
            </a:r>
            <a:r>
              <a:rPr lang="en-US" dirty="0" err="1"/>
              <a:t>связи</a:t>
            </a:r>
            <a:r>
              <a:rPr lang="en-US" dirty="0"/>
              <a:t> с </a:t>
            </a:r>
            <a:r>
              <a:rPr lang="en-US" dirty="0" err="1"/>
              <a:t>определенными</a:t>
            </a:r>
            <a:r>
              <a:rPr lang="en-US" dirty="0"/>
              <a:t> </a:t>
            </a:r>
            <a:r>
              <a:rPr lang="en-US" dirty="0" err="1"/>
              <a:t>международными</a:t>
            </a:r>
            <a:r>
              <a:rPr lang="en-US" dirty="0"/>
              <a:t> </a:t>
            </a:r>
            <a:r>
              <a:rPr lang="en-US" dirty="0" err="1"/>
              <a:t>отношениями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Всеобщий запрет применения силы – обычная норма </a:t>
            </a:r>
            <a:r>
              <a:rPr lang="ru-RU" dirty="0" err="1" smtClean="0"/>
              <a:t>МП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Всеобщий запрет применения силы действует не только вследствие развития права международных договоров, </a:t>
            </a:r>
            <a:r>
              <a:rPr lang="ru-RU" dirty="0" smtClean="0"/>
              <a:t>но является </a:t>
            </a:r>
            <a:r>
              <a:rPr lang="ru-RU" dirty="0"/>
              <a:t>также </a:t>
            </a:r>
            <a:r>
              <a:rPr lang="ru-RU" b="1" dirty="0"/>
              <a:t>составной частью международного обычного </a:t>
            </a:r>
            <a:r>
              <a:rPr lang="ru-RU" b="1" dirty="0" smtClean="0"/>
              <a:t>права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Из </a:t>
            </a:r>
            <a:r>
              <a:rPr lang="ru-RU" dirty="0"/>
              <a:t>этого </a:t>
            </a:r>
            <a:r>
              <a:rPr lang="ru-RU" dirty="0" smtClean="0"/>
              <a:t>исходил уже Пакт </a:t>
            </a:r>
            <a:r>
              <a:rPr lang="ru-RU" dirty="0" err="1" smtClean="0"/>
              <a:t>Бриана</a:t>
            </a:r>
            <a:r>
              <a:rPr lang="ru-RU" dirty="0" smtClean="0"/>
              <a:t>-Келлога (1928 г.).</a:t>
            </a:r>
          </a:p>
          <a:p>
            <a:r>
              <a:rPr lang="ru-RU" dirty="0" smtClean="0"/>
              <a:t>Это </a:t>
            </a:r>
            <a:r>
              <a:rPr lang="ru-RU" dirty="0"/>
              <a:t>было, в частности, подтверждено решением Международного </a:t>
            </a:r>
            <a:r>
              <a:rPr lang="ru-RU" dirty="0" smtClean="0"/>
              <a:t>Суда </a:t>
            </a:r>
            <a:r>
              <a:rPr lang="ru-RU" dirty="0"/>
              <a:t>по делу </a:t>
            </a:r>
            <a:r>
              <a:rPr lang="ru-RU" dirty="0" smtClean="0"/>
              <a:t>Никарагуа против США</a:t>
            </a:r>
            <a:r>
              <a:rPr lang="ru-RU" b="1" dirty="0" smtClean="0"/>
              <a:t> </a:t>
            </a:r>
            <a:r>
              <a:rPr lang="ru-RU" dirty="0" smtClean="0"/>
              <a:t>(1986 г.) </a:t>
            </a:r>
            <a:r>
              <a:rPr lang="ru-RU" dirty="0"/>
              <a:t>в отношении запрета применения силы по </a:t>
            </a:r>
            <a:r>
              <a:rPr lang="ru-RU" dirty="0" smtClean="0"/>
              <a:t>Уставу ООН.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2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аргументы оправдания применения силы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Самооборона (чаще </a:t>
            </a:r>
            <a:r>
              <a:rPr lang="ru-RU" dirty="0"/>
              <a:t>всего </a:t>
            </a:r>
            <a:r>
              <a:rPr lang="ru-RU" dirty="0" smtClean="0"/>
              <a:t>юридическим </a:t>
            </a:r>
            <a:r>
              <a:rPr lang="ru-RU" dirty="0"/>
              <a:t>и </a:t>
            </a:r>
            <a:r>
              <a:rPr lang="ru-RU" dirty="0" smtClean="0"/>
              <a:t>фактическим условиями является предшествовавшее самообороне нападение </a:t>
            </a:r>
            <a:r>
              <a:rPr lang="ru-RU" dirty="0"/>
              <a:t>другого </a:t>
            </a:r>
            <a:r>
              <a:rPr lang="ru-RU" dirty="0" smtClean="0"/>
              <a:t>государства);</a:t>
            </a:r>
          </a:p>
          <a:p>
            <a:r>
              <a:rPr lang="ru-RU" dirty="0" smtClean="0"/>
              <a:t>"</a:t>
            </a:r>
            <a:r>
              <a:rPr lang="ru-RU" dirty="0"/>
              <a:t>приглашение" </a:t>
            </a:r>
            <a:r>
              <a:rPr lang="ru-RU" dirty="0" smtClean="0"/>
              <a:t>со стороны правительства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защита </a:t>
            </a:r>
            <a:r>
              <a:rPr lang="ru-RU" dirty="0"/>
              <a:t>своих </a:t>
            </a:r>
            <a:r>
              <a:rPr lang="ru-RU" dirty="0" smtClean="0"/>
              <a:t>граждан;</a:t>
            </a:r>
          </a:p>
          <a:p>
            <a:r>
              <a:rPr lang="ru-RU" dirty="0" smtClean="0"/>
              <a:t>гуманитарная интервенция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редоставление </a:t>
            </a:r>
            <a:r>
              <a:rPr lang="ru-RU" dirty="0"/>
              <a:t>полномочий Советом </a:t>
            </a:r>
            <a:r>
              <a:rPr lang="ru-RU" dirty="0" smtClean="0"/>
              <a:t>Безопасности.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94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dirty="0" smtClean="0"/>
              <a:t>Что такое «война» и «сила»?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906963"/>
          </a:xfrm>
        </p:spPr>
        <p:txBody>
          <a:bodyPr>
            <a:noAutofit/>
          </a:bodyPr>
          <a:lstStyle/>
          <a:p>
            <a:r>
              <a:rPr lang="ru-RU" sz="1600" dirty="0" smtClean="0"/>
              <a:t>П. 4 ст. 2 Устава </a:t>
            </a:r>
            <a:r>
              <a:rPr lang="ru-RU" sz="1600" dirty="0"/>
              <a:t>ООН запрещает применение не только "войны в правовом смысле", но любого вида </a:t>
            </a:r>
            <a:r>
              <a:rPr lang="ru-RU" sz="1600" dirty="0" smtClean="0"/>
              <a:t>«силы» </a:t>
            </a:r>
            <a:r>
              <a:rPr lang="ru-RU" sz="1600" dirty="0"/>
              <a:t>в международных </a:t>
            </a:r>
            <a:r>
              <a:rPr lang="ru-RU" sz="1600" dirty="0" smtClean="0"/>
              <a:t>отношениях.</a:t>
            </a:r>
          </a:p>
          <a:p>
            <a:r>
              <a:rPr lang="ru-RU" sz="1600" dirty="0"/>
              <a:t>вооруженные столкновения между </a:t>
            </a:r>
            <a:r>
              <a:rPr lang="ru-RU" sz="1600" dirty="0" smtClean="0"/>
              <a:t>государствами?</a:t>
            </a:r>
          </a:p>
          <a:p>
            <a:r>
              <a:rPr lang="ru-RU" sz="1600" dirty="0"/>
              <a:t>намерение вести </a:t>
            </a:r>
            <a:r>
              <a:rPr lang="ru-RU" sz="1600" dirty="0" smtClean="0"/>
              <a:t>войну?</a:t>
            </a:r>
          </a:p>
          <a:p>
            <a:r>
              <a:rPr lang="ru-RU" sz="1600" dirty="0" smtClean="0"/>
              <a:t>Определенный масштаб?</a:t>
            </a:r>
          </a:p>
          <a:p>
            <a:r>
              <a:rPr lang="ru-RU" sz="1600" dirty="0"/>
              <a:t>Генеральная Ассамблея ООН предложила </a:t>
            </a:r>
            <a:r>
              <a:rPr lang="ru-RU" sz="1600" b="1" dirty="0"/>
              <a:t>уточненное определение запрещения применения силы:</a:t>
            </a:r>
            <a:r>
              <a:rPr lang="ru-RU" sz="1600" dirty="0"/>
              <a:t> </a:t>
            </a:r>
            <a:endParaRPr lang="ru-RU" sz="1600" dirty="0" smtClean="0"/>
          </a:p>
          <a:p>
            <a:pPr lvl="1">
              <a:buFontTx/>
              <a:buChar char="-"/>
            </a:pPr>
            <a:r>
              <a:rPr lang="ru-RU" sz="1600" dirty="0" smtClean="0"/>
              <a:t>Декларация о </a:t>
            </a:r>
            <a:r>
              <a:rPr lang="ru-RU" sz="1600" dirty="0"/>
              <a:t>принципах международного права, касающихся дружественных отношений и сотрудничества между государствами (Резолюция </a:t>
            </a:r>
            <a:r>
              <a:rPr lang="ru-RU" sz="1600" dirty="0" smtClean="0"/>
              <a:t>№ 2625 </a:t>
            </a:r>
            <a:r>
              <a:rPr lang="ru-RU" sz="1600" dirty="0"/>
              <a:t>(</a:t>
            </a:r>
            <a:r>
              <a:rPr lang="en-US" sz="1600" dirty="0"/>
              <a:t>XXV</a:t>
            </a:r>
            <a:r>
              <a:rPr lang="ru-RU" sz="1600" dirty="0"/>
              <a:t>) от 24 октября 1970 </a:t>
            </a:r>
            <a:r>
              <a:rPr lang="ru-RU" sz="1600" dirty="0" smtClean="0"/>
              <a:t>г.) и</a:t>
            </a:r>
          </a:p>
          <a:p>
            <a:pPr lvl="1">
              <a:buFontTx/>
              <a:buChar char="-"/>
            </a:pPr>
            <a:r>
              <a:rPr lang="ru-RU" sz="1600" dirty="0" smtClean="0"/>
              <a:t>Декларация </a:t>
            </a:r>
            <a:r>
              <a:rPr lang="ru-RU" sz="1600" dirty="0"/>
              <a:t>об определении агрессии </a:t>
            </a:r>
            <a:r>
              <a:rPr lang="ru-RU" sz="1600" dirty="0" smtClean="0"/>
              <a:t>(Резолюция № </a:t>
            </a:r>
            <a:r>
              <a:rPr lang="ru-RU" sz="1600" dirty="0"/>
              <a:t>3314 (</a:t>
            </a:r>
            <a:r>
              <a:rPr lang="en-US" sz="1600" dirty="0"/>
              <a:t>XXIX</a:t>
            </a:r>
            <a:r>
              <a:rPr lang="ru-RU" sz="1600" dirty="0"/>
              <a:t>) от 14 декабря 1974 </a:t>
            </a:r>
            <a:r>
              <a:rPr lang="ru-RU" sz="1600" dirty="0" smtClean="0"/>
              <a:t>г.).</a:t>
            </a:r>
          </a:p>
          <a:p>
            <a:pPr lvl="1">
              <a:buFont typeface="Symbol"/>
              <a:buChar char="Þ"/>
            </a:pPr>
            <a:r>
              <a:rPr lang="ru-RU" sz="1600" dirty="0" smtClean="0"/>
              <a:t>Военная </a:t>
            </a:r>
            <a:r>
              <a:rPr lang="ru-RU" sz="1600" dirty="0"/>
              <a:t>сила может выражаться в прямой или косвенной форме. Запрет применения силы нарушается не только военным вторжением, но и подрывной деятельностью, осуществляемой соседним государством, то есть "скрытой </a:t>
            </a:r>
            <a:r>
              <a:rPr lang="ru-RU" sz="1600" dirty="0" smtClean="0"/>
              <a:t>агрессией“.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600" dirty="0"/>
              <a:t>мощное экономическое давление путем приостановления поставок жизненно важных </a:t>
            </a:r>
            <a:r>
              <a:rPr lang="ru-RU" sz="1600" dirty="0" smtClean="0"/>
              <a:t>продуктов? </a:t>
            </a:r>
            <a:r>
              <a:rPr lang="ru-RU" sz="1600" dirty="0"/>
              <a:t>широкомасштабное загрязнение окружающей </a:t>
            </a:r>
            <a:r>
              <a:rPr lang="ru-RU" sz="1600" dirty="0" smtClean="0"/>
              <a:t>среды? перекрытие водоснабжения?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разрушение </a:t>
            </a:r>
            <a:r>
              <a:rPr lang="ru-RU" sz="1600" dirty="0"/>
              <a:t>военной инфраструктуры с помощью средств </a:t>
            </a:r>
            <a:r>
              <a:rPr lang="ru-RU" sz="1600" dirty="0" err="1"/>
              <a:t>телематики</a:t>
            </a:r>
            <a:r>
              <a:rPr lang="ru-RU" sz="1600" dirty="0"/>
              <a:t> (компьютерных вирусов</a:t>
            </a:r>
            <a:r>
              <a:rPr lang="ru-RU" sz="1600" dirty="0" smtClean="0"/>
              <a:t>)? – См</a:t>
            </a:r>
            <a:r>
              <a:rPr lang="ru-RU" sz="1600" dirty="0"/>
              <a:t>. </a:t>
            </a:r>
            <a:r>
              <a:rPr lang="en-US" sz="1600" dirty="0"/>
              <a:t>Tallinn Manual on the International Law Applicable to Cyber </a:t>
            </a:r>
            <a:r>
              <a:rPr lang="en-US" sz="1600" dirty="0" smtClean="0"/>
              <a:t>Warfare</a:t>
            </a:r>
            <a:r>
              <a:rPr lang="ru-RU" sz="1600" dirty="0" smtClean="0"/>
              <a:t>, 2013)</a:t>
            </a:r>
            <a:endParaRPr lang="ru-R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5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 частных лиц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>
            <a:noAutofit/>
          </a:bodyPr>
          <a:lstStyle/>
          <a:p>
            <a:r>
              <a:rPr lang="ru-RU" sz="1600" dirty="0" smtClean="0"/>
              <a:t>Применение силы негосударственными органами относится к нарушениям соответствующего запрета лишь тогда, когда это вменяется государству.</a:t>
            </a:r>
          </a:p>
          <a:p>
            <a:r>
              <a:rPr lang="ru-RU" sz="1600" dirty="0" smtClean="0"/>
              <a:t>Государство</a:t>
            </a:r>
            <a:r>
              <a:rPr lang="ru-RU" sz="1600" dirty="0"/>
              <a:t>, которое поддерживает насильственные действия частных лиц </a:t>
            </a:r>
            <a:r>
              <a:rPr lang="ru-RU" sz="1600" dirty="0" smtClean="0"/>
              <a:t>или органов </a:t>
            </a:r>
            <a:r>
              <a:rPr lang="ru-RU" sz="1600" dirty="0"/>
              <a:t>власти другого государства, таким способом вовлечено в совершение насилия (со стороны </a:t>
            </a:r>
            <a:r>
              <a:rPr lang="ru-RU" sz="1600" dirty="0" smtClean="0"/>
              <a:t>таких частных </a:t>
            </a:r>
            <a:r>
              <a:rPr lang="ru-RU" sz="1600" dirty="0"/>
              <a:t>лиц или иностранного государства</a:t>
            </a:r>
            <a:r>
              <a:rPr lang="ru-RU" sz="1600" dirty="0" smtClean="0"/>
              <a:t>). Это </a:t>
            </a:r>
            <a:r>
              <a:rPr lang="ru-RU" sz="1600" dirty="0"/>
              <a:t>равнозначно применению силы органами власти данного государства. Например, это касается случаев, когда государство предоставляет лицам, применяющим силу, ресурсы в значительном объеме: в форме надежных баз для проведения операций или поставок </a:t>
            </a:r>
            <a:r>
              <a:rPr lang="ru-RU" sz="1600" dirty="0" smtClean="0"/>
              <a:t>оружия. </a:t>
            </a:r>
          </a:p>
          <a:p>
            <a:r>
              <a:rPr lang="ru-RU" sz="1600" dirty="0" err="1" smtClean="0"/>
              <a:t>Невоспрепятствование</a:t>
            </a:r>
            <a:r>
              <a:rPr lang="ru-RU" sz="1600" dirty="0" smtClean="0"/>
              <a:t> / содействие </a:t>
            </a:r>
            <a:r>
              <a:rPr lang="ru-RU" sz="1600" dirty="0"/>
              <a:t>террористическим </a:t>
            </a:r>
            <a:r>
              <a:rPr lang="ru-RU" sz="1600" dirty="0" smtClean="0"/>
              <a:t>действиям автоматически </a:t>
            </a:r>
            <a:r>
              <a:rPr lang="ru-RU" sz="1600" dirty="0"/>
              <a:t>не признается собственным применением силы органами власти государства. </a:t>
            </a:r>
            <a:r>
              <a:rPr lang="ru-RU" sz="1600" dirty="0" smtClean="0"/>
              <a:t>Довод США </a:t>
            </a:r>
            <a:r>
              <a:rPr lang="ru-RU" sz="1600" dirty="0"/>
              <a:t>в </a:t>
            </a:r>
            <a:r>
              <a:rPr lang="ru-RU" sz="1600" dirty="0" smtClean="0"/>
              <a:t>апреле 1986 г. в оправдание </a:t>
            </a:r>
            <a:r>
              <a:rPr lang="ru-RU" sz="1600" dirty="0"/>
              <a:t>бомбардировки </a:t>
            </a:r>
            <a:r>
              <a:rPr lang="ru-RU" sz="1600" dirty="0" smtClean="0"/>
              <a:t>Триполи («Ливия </a:t>
            </a:r>
            <a:r>
              <a:rPr lang="ru-RU" sz="1600" dirty="0"/>
              <a:t>оказывала поддержку террористическим действиям против </a:t>
            </a:r>
            <a:r>
              <a:rPr lang="ru-RU" sz="1600" dirty="0" smtClean="0"/>
              <a:t>США»)?</a:t>
            </a:r>
          </a:p>
          <a:p>
            <a:r>
              <a:rPr lang="ru-RU" sz="1600" dirty="0" smtClean="0"/>
              <a:t>Ливия, Ирак и Талибан </a:t>
            </a:r>
            <a:r>
              <a:rPr lang="ru-RU" sz="1600" dirty="0"/>
              <a:t>в Афганистане </a:t>
            </a:r>
            <a:r>
              <a:rPr lang="ru-RU" sz="1600" dirty="0" smtClean="0"/>
              <a:t>: Совет </a:t>
            </a:r>
            <a:r>
              <a:rPr lang="ru-RU" sz="1600" dirty="0"/>
              <a:t>Безопасности ООН признал содействие терроризму как угрозу миру </a:t>
            </a:r>
            <a:r>
              <a:rPr lang="ru-RU" sz="1600" dirty="0" smtClean="0"/>
              <a:t>по смыслу ст. 39 Устава ООН. </a:t>
            </a:r>
            <a:r>
              <a:rPr lang="ru-RU" sz="1600" dirty="0"/>
              <a:t>После нападения, совершенного 11 сентября 2001 года, Совет Безопасности ООН признает акты </a:t>
            </a:r>
            <a:r>
              <a:rPr lang="ru-RU" sz="1600" b="1" dirty="0"/>
              <a:t>терроризма</a:t>
            </a:r>
            <a:r>
              <a:rPr lang="ru-RU" sz="1600" dirty="0"/>
              <a:t> в целом </a:t>
            </a:r>
            <a:r>
              <a:rPr lang="ru-RU" sz="1600" b="1" dirty="0"/>
              <a:t>угрозой </a:t>
            </a:r>
            <a:r>
              <a:rPr lang="ru-RU" sz="1600" b="1" dirty="0" smtClean="0"/>
              <a:t>миру</a:t>
            </a:r>
            <a:r>
              <a:rPr lang="ru-RU" sz="1600" dirty="0" smtClean="0"/>
              <a:t>. После нападения 11.09.2001 г. Талибан </a:t>
            </a:r>
            <a:r>
              <a:rPr lang="ru-RU" sz="1600" dirty="0"/>
              <a:t>как фактическое правительство Афганистана, очевидно, рассматривался в качестве вовлеченного в террористическую деятельность </a:t>
            </a:r>
            <a:r>
              <a:rPr lang="ru-RU" sz="1600" dirty="0" smtClean="0"/>
              <a:t>Аль-Каиды. </a:t>
            </a:r>
            <a:r>
              <a:rPr lang="ru-RU" sz="1600" dirty="0"/>
              <a:t>В ходе ливанского конфликта 2006 года возник вопрос, входят ли вооруженные действия "</a:t>
            </a:r>
            <a:r>
              <a:rPr lang="ru-RU" sz="1600" dirty="0" err="1"/>
              <a:t>Хезболлах</a:t>
            </a:r>
            <a:r>
              <a:rPr lang="ru-RU" sz="1600" dirty="0"/>
              <a:t>" против Израиля в сферу ответственности </a:t>
            </a:r>
            <a:r>
              <a:rPr lang="ru-RU" sz="1600" dirty="0" smtClean="0"/>
              <a:t>Ливана.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09F8-DDC3-4040-A0B8-957F01C16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8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3804</Words>
  <Application>Microsoft Macintosh PowerPoint</Application>
  <PresentationFormat>Экран (4:3)</PresentationFormat>
  <Paragraphs>203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Запрет применения силы и угрозы силой в МП: актуальные аспекты</vt:lpstr>
      <vt:lpstr>Введение</vt:lpstr>
      <vt:lpstr>Краткая история вопроса</vt:lpstr>
      <vt:lpstr>Пакт Бриана-Келлога 1928 г.</vt:lpstr>
      <vt:lpstr>Устав ООН (1945 г.) – всеобщий запрет применения силы</vt:lpstr>
      <vt:lpstr>Всеобщий запрет применения силы – обычная норма МП</vt:lpstr>
      <vt:lpstr>Основные аргументы оправдания применения силы</vt:lpstr>
      <vt:lpstr>Что такое «война» и «сила»?</vt:lpstr>
      <vt:lpstr>Действия частных лиц</vt:lpstr>
      <vt:lpstr>Несостоятельные государства</vt:lpstr>
      <vt:lpstr>Спорные территории</vt:lpstr>
      <vt:lpstr>Угроза применения силы</vt:lpstr>
      <vt:lpstr>Самооборона</vt:lpstr>
      <vt:lpstr>Право на самоопределение</vt:lpstr>
      <vt:lpstr>Защита своих граждан</vt:lpstr>
      <vt:lpstr>Гуманитарная интервенция</vt:lpstr>
      <vt:lpstr>Responsibility to protect (R2P)</vt:lpstr>
      <vt:lpstr>«Обязанность защищать» (R2P)</vt:lpstr>
      <vt:lpstr>«Обязанность защищать» (2)</vt:lpstr>
      <vt:lpstr>Вмешательство по приглашению</vt:lpstr>
      <vt:lpstr>Резолюции международных организаций</vt:lpstr>
      <vt:lpstr>Спасибо за внимание!</vt:lpstr>
    </vt:vector>
  </TitlesOfParts>
  <Company>King &amp; Spalding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K&amp;S Author</dc:creator>
  <cp:lastModifiedBy>Marina</cp:lastModifiedBy>
  <cp:revision>2</cp:revision>
  <dcterms:created xsi:type="dcterms:W3CDTF">2015-10-12T15:56:21Z</dcterms:created>
  <dcterms:modified xsi:type="dcterms:W3CDTF">2015-10-17T23:08:48Z</dcterms:modified>
  <cp:version>0</cp:version>
</cp:coreProperties>
</file>